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Lst>
  <p:sldSz cx="18288000" cy="10287000"/>
  <p:notesSz cx="6858000" cy="9144000"/>
  <p:embeddedFontLst>
    <p:embeddedFont>
      <p:font typeface="Didact Gothic" charset="1" panose="00000500000000000000"/>
      <p:regular r:id="rId29"/>
    </p:embeddedFont>
    <p:embeddedFont>
      <p:font typeface="Now Bold" charset="1" panose="00000800000000000000"/>
      <p:regular r:id="rId3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jpe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22.jpe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jpe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24.jpe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jpe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24.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jpe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jpeg" Type="http://schemas.openxmlformats.org/officeDocument/2006/relationships/image"/><Relationship Id="rId3" Target="../media/image28.png" Type="http://schemas.openxmlformats.org/officeDocument/2006/relationships/image"/><Relationship Id="rId4" Target="../media/image29.png" Type="http://schemas.openxmlformats.org/officeDocument/2006/relationships/image"/><Relationship Id="rId5" Target="../media/image30.svg" Type="http://schemas.openxmlformats.org/officeDocument/2006/relationships/image"/><Relationship Id="rId6" Target="../media/image31.png" Type="http://schemas.openxmlformats.org/officeDocument/2006/relationships/image"/><Relationship Id="rId7" Target="../media/image32.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10.jpeg" Type="http://schemas.openxmlformats.org/officeDocument/2006/relationships/image"/><Relationship Id="rId6" Target="../media/image11.png" Type="http://schemas.openxmlformats.org/officeDocument/2006/relationships/image"/><Relationship Id="rId7" Target="../media/image12.svg" Type="http://schemas.openxmlformats.org/officeDocument/2006/relationships/image"/><Relationship Id="rId8" Target="../media/image5.png" Type="http://schemas.openxmlformats.org/officeDocument/2006/relationships/image"/><Relationship Id="rId9" Target="../media/image6.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 Id="rId4" Target="../media/image15.jpe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7.jpe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20.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2B2B2B"/>
        </a:solidFill>
      </p:bgPr>
    </p:bg>
    <p:spTree>
      <p:nvGrpSpPr>
        <p:cNvPr id="1" name=""/>
        <p:cNvGrpSpPr/>
        <p:nvPr/>
      </p:nvGrpSpPr>
      <p:grpSpPr>
        <a:xfrm>
          <a:off x="0" y="0"/>
          <a:ext cx="0" cy="0"/>
          <a:chOff x="0" y="0"/>
          <a:chExt cx="0" cy="0"/>
        </a:xfrm>
      </p:grpSpPr>
      <p:sp>
        <p:nvSpPr>
          <p:cNvPr name="Freeform 2" id="2"/>
          <p:cNvSpPr/>
          <p:nvPr/>
        </p:nvSpPr>
        <p:spPr>
          <a:xfrm flipH="false" flipV="false" rot="0">
            <a:off x="-6792801" y="59882"/>
            <a:ext cx="10167236" cy="10167236"/>
          </a:xfrm>
          <a:custGeom>
            <a:avLst/>
            <a:gdLst/>
            <a:ahLst/>
            <a:cxnLst/>
            <a:rect r="r" b="b" t="t" l="l"/>
            <a:pathLst>
              <a:path h="10167236" w="10167236">
                <a:moveTo>
                  <a:pt x="0" y="0"/>
                </a:moveTo>
                <a:lnTo>
                  <a:pt x="10167236" y="0"/>
                </a:lnTo>
                <a:lnTo>
                  <a:pt x="10167236" y="10167236"/>
                </a:lnTo>
                <a:lnTo>
                  <a:pt x="0" y="1016723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3" id="3"/>
          <p:cNvSpPr/>
          <p:nvPr/>
        </p:nvSpPr>
        <p:spPr>
          <a:xfrm>
            <a:off x="7785584" y="9281390"/>
            <a:ext cx="8837785" cy="0"/>
          </a:xfrm>
          <a:prstGeom prst="line">
            <a:avLst/>
          </a:prstGeom>
          <a:ln cap="flat" w="9525">
            <a:solidFill>
              <a:srgbClr val="68BDB2"/>
            </a:solidFill>
            <a:prstDash val="solid"/>
            <a:headEnd type="none" len="sm" w="sm"/>
            <a:tailEnd type="none" len="sm" w="sm"/>
          </a:ln>
        </p:spPr>
      </p:sp>
      <p:sp>
        <p:nvSpPr>
          <p:cNvPr name="Freeform 4" id="4"/>
          <p:cNvSpPr/>
          <p:nvPr/>
        </p:nvSpPr>
        <p:spPr>
          <a:xfrm flipH="false" flipV="false" rot="0">
            <a:off x="16082688" y="9648102"/>
            <a:ext cx="540681" cy="286561"/>
          </a:xfrm>
          <a:custGeom>
            <a:avLst/>
            <a:gdLst/>
            <a:ahLst/>
            <a:cxnLst/>
            <a:rect r="r" b="b" t="t" l="l"/>
            <a:pathLst>
              <a:path h="286561" w="540681">
                <a:moveTo>
                  <a:pt x="0" y="0"/>
                </a:moveTo>
                <a:lnTo>
                  <a:pt x="540681" y="0"/>
                </a:lnTo>
                <a:lnTo>
                  <a:pt x="540681" y="286561"/>
                </a:lnTo>
                <a:lnTo>
                  <a:pt x="0" y="286561"/>
                </a:lnTo>
                <a:lnTo>
                  <a:pt x="0" y="0"/>
                </a:lnTo>
                <a:close/>
              </a:path>
            </a:pathLst>
          </a:custGeom>
          <a:blipFill>
            <a:blip r:embed="rId4">
              <a:alphaModFix amt="30000"/>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3801189" y="528895"/>
            <a:ext cx="652951" cy="499805"/>
          </a:xfrm>
          <a:custGeom>
            <a:avLst/>
            <a:gdLst/>
            <a:ahLst/>
            <a:cxnLst/>
            <a:rect r="r" b="b" t="t" l="l"/>
            <a:pathLst>
              <a:path h="499805" w="652951">
                <a:moveTo>
                  <a:pt x="0" y="0"/>
                </a:moveTo>
                <a:lnTo>
                  <a:pt x="652952" y="0"/>
                </a:lnTo>
                <a:lnTo>
                  <a:pt x="652952" y="499805"/>
                </a:lnTo>
                <a:lnTo>
                  <a:pt x="0" y="49980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6" id="6"/>
          <p:cNvSpPr txBox="true"/>
          <p:nvPr/>
        </p:nvSpPr>
        <p:spPr>
          <a:xfrm rot="0">
            <a:off x="5956925" y="3664288"/>
            <a:ext cx="8837787" cy="590550"/>
          </a:xfrm>
          <a:prstGeom prst="rect">
            <a:avLst/>
          </a:prstGeom>
        </p:spPr>
        <p:txBody>
          <a:bodyPr anchor="t" rtlCol="false" tIns="0" lIns="0" bIns="0" rIns="0">
            <a:spAutoFit/>
          </a:bodyPr>
          <a:lstStyle/>
          <a:p>
            <a:pPr algn="ctr">
              <a:lnSpc>
                <a:spcPts val="4679"/>
              </a:lnSpc>
            </a:pPr>
            <a:r>
              <a:rPr lang="en-US" sz="3899">
                <a:solidFill>
                  <a:srgbClr val="68BDB2"/>
                </a:solidFill>
                <a:latin typeface="Didact Gothic"/>
              </a:rPr>
              <a:t>SYSTEM MODELING AND DESIGN</a:t>
            </a:r>
          </a:p>
        </p:txBody>
      </p:sp>
      <p:sp>
        <p:nvSpPr>
          <p:cNvPr name="TextBox 7" id="7"/>
          <p:cNvSpPr txBox="true"/>
          <p:nvPr/>
        </p:nvSpPr>
        <p:spPr>
          <a:xfrm rot="0">
            <a:off x="5791693" y="496210"/>
            <a:ext cx="8837787" cy="660424"/>
          </a:xfrm>
          <a:prstGeom prst="rect">
            <a:avLst/>
          </a:prstGeom>
        </p:spPr>
        <p:txBody>
          <a:bodyPr anchor="t" rtlCol="false" tIns="0" lIns="0" bIns="0" rIns="0">
            <a:spAutoFit/>
          </a:bodyPr>
          <a:lstStyle/>
          <a:p>
            <a:pPr algn="ctr">
              <a:lnSpc>
                <a:spcPts val="5000"/>
              </a:lnSpc>
            </a:pPr>
            <a:r>
              <a:rPr lang="en-US" sz="5000">
                <a:solidFill>
                  <a:srgbClr val="F4F4F4"/>
                </a:solidFill>
                <a:latin typeface="Didact Gothic"/>
              </a:rPr>
              <a:t>UNIVERSITY OF BUEA</a:t>
            </a:r>
          </a:p>
        </p:txBody>
      </p:sp>
      <p:sp>
        <p:nvSpPr>
          <p:cNvPr name="TextBox 8" id="8"/>
          <p:cNvSpPr txBox="true"/>
          <p:nvPr/>
        </p:nvSpPr>
        <p:spPr>
          <a:xfrm rot="0">
            <a:off x="4127665" y="1430618"/>
            <a:ext cx="12496307" cy="660424"/>
          </a:xfrm>
          <a:prstGeom prst="rect">
            <a:avLst/>
          </a:prstGeom>
        </p:spPr>
        <p:txBody>
          <a:bodyPr anchor="t" rtlCol="false" tIns="0" lIns="0" bIns="0" rIns="0">
            <a:spAutoFit/>
          </a:bodyPr>
          <a:lstStyle/>
          <a:p>
            <a:pPr algn="l">
              <a:lnSpc>
                <a:spcPts val="5000"/>
              </a:lnSpc>
            </a:pPr>
            <a:r>
              <a:rPr lang="en-US" sz="5000">
                <a:solidFill>
                  <a:srgbClr val="F4F4F4"/>
                </a:solidFill>
                <a:latin typeface="Didact Gothic"/>
              </a:rPr>
              <a:t>FACULTY OF ENGINERRING AND TECHNOLOGY</a:t>
            </a:r>
          </a:p>
        </p:txBody>
      </p:sp>
      <p:sp>
        <p:nvSpPr>
          <p:cNvPr name="TextBox 9" id="9"/>
          <p:cNvSpPr txBox="true"/>
          <p:nvPr/>
        </p:nvSpPr>
        <p:spPr>
          <a:xfrm rot="0">
            <a:off x="3450228" y="2186293"/>
            <a:ext cx="13851180" cy="1289074"/>
          </a:xfrm>
          <a:prstGeom prst="rect">
            <a:avLst/>
          </a:prstGeom>
        </p:spPr>
        <p:txBody>
          <a:bodyPr anchor="t" rtlCol="false" tIns="0" lIns="0" bIns="0" rIns="0">
            <a:spAutoFit/>
          </a:bodyPr>
          <a:lstStyle/>
          <a:p>
            <a:pPr algn="ctr">
              <a:lnSpc>
                <a:spcPts val="5000"/>
              </a:lnSpc>
            </a:pPr>
            <a:r>
              <a:rPr lang="en-US" sz="5000">
                <a:solidFill>
                  <a:srgbClr val="F4F4F4"/>
                </a:solidFill>
                <a:latin typeface="Didact Gothic"/>
              </a:rPr>
              <a:t>CEF440: INTERNET AND MOBILE PROGRAMMING TASK4</a:t>
            </a:r>
          </a:p>
        </p:txBody>
      </p:sp>
      <p:sp>
        <p:nvSpPr>
          <p:cNvPr name="TextBox 10" id="10"/>
          <p:cNvSpPr txBox="true"/>
          <p:nvPr/>
        </p:nvSpPr>
        <p:spPr>
          <a:xfrm rot="0">
            <a:off x="10210587" y="4603725"/>
            <a:ext cx="8837787" cy="539775"/>
          </a:xfrm>
          <a:prstGeom prst="rect">
            <a:avLst/>
          </a:prstGeom>
        </p:spPr>
        <p:txBody>
          <a:bodyPr anchor="t" rtlCol="false" tIns="0" lIns="0" bIns="0" rIns="0">
            <a:spAutoFit/>
          </a:bodyPr>
          <a:lstStyle/>
          <a:p>
            <a:pPr algn="ctr">
              <a:lnSpc>
                <a:spcPts val="4000"/>
              </a:lnSpc>
            </a:pPr>
            <a:r>
              <a:rPr lang="en-US" sz="4000">
                <a:solidFill>
                  <a:srgbClr val="F4F4F4"/>
                </a:solidFill>
                <a:latin typeface="Didact Gothic"/>
              </a:rPr>
              <a:t>PRESENTED BY</a:t>
            </a:r>
          </a:p>
        </p:txBody>
      </p:sp>
      <p:sp>
        <p:nvSpPr>
          <p:cNvPr name="TextBox 11" id="11"/>
          <p:cNvSpPr txBox="true"/>
          <p:nvPr/>
        </p:nvSpPr>
        <p:spPr>
          <a:xfrm rot="0">
            <a:off x="10698904" y="5570537"/>
            <a:ext cx="8837787" cy="409601"/>
          </a:xfrm>
          <a:prstGeom prst="rect">
            <a:avLst/>
          </a:prstGeom>
        </p:spPr>
        <p:txBody>
          <a:bodyPr anchor="t" rtlCol="false" tIns="0" lIns="0" bIns="0" rIns="0">
            <a:spAutoFit/>
          </a:bodyPr>
          <a:lstStyle/>
          <a:p>
            <a:pPr algn="ctr">
              <a:lnSpc>
                <a:spcPts val="3001"/>
              </a:lnSpc>
            </a:pPr>
            <a:r>
              <a:rPr lang="en-US" sz="3001">
                <a:solidFill>
                  <a:srgbClr val="F4F4F4"/>
                </a:solidFill>
                <a:latin typeface="Didact Gothic"/>
              </a:rPr>
              <a:t>TEMATEU ROXANNE</a:t>
            </a:r>
          </a:p>
        </p:txBody>
      </p:sp>
      <p:sp>
        <p:nvSpPr>
          <p:cNvPr name="TextBox 12" id="12"/>
          <p:cNvSpPr txBox="true"/>
          <p:nvPr/>
        </p:nvSpPr>
        <p:spPr>
          <a:xfrm rot="0">
            <a:off x="10210587" y="6313513"/>
            <a:ext cx="8837787" cy="409601"/>
          </a:xfrm>
          <a:prstGeom prst="rect">
            <a:avLst/>
          </a:prstGeom>
        </p:spPr>
        <p:txBody>
          <a:bodyPr anchor="t" rtlCol="false" tIns="0" lIns="0" bIns="0" rIns="0">
            <a:spAutoFit/>
          </a:bodyPr>
          <a:lstStyle/>
          <a:p>
            <a:pPr algn="ctr">
              <a:lnSpc>
                <a:spcPts val="3001"/>
              </a:lnSpc>
            </a:pPr>
            <a:r>
              <a:rPr lang="en-US" sz="3001">
                <a:solidFill>
                  <a:srgbClr val="F4F4F4"/>
                </a:solidFill>
                <a:latin typeface="Didact Gothic"/>
              </a:rPr>
              <a:t>TIANI PEKINS</a:t>
            </a:r>
          </a:p>
        </p:txBody>
      </p:sp>
      <p:sp>
        <p:nvSpPr>
          <p:cNvPr name="TextBox 13" id="13"/>
          <p:cNvSpPr txBox="true"/>
          <p:nvPr/>
        </p:nvSpPr>
        <p:spPr>
          <a:xfrm rot="0">
            <a:off x="10698904" y="7056489"/>
            <a:ext cx="8837787" cy="409601"/>
          </a:xfrm>
          <a:prstGeom prst="rect">
            <a:avLst/>
          </a:prstGeom>
        </p:spPr>
        <p:txBody>
          <a:bodyPr anchor="t" rtlCol="false" tIns="0" lIns="0" bIns="0" rIns="0">
            <a:spAutoFit/>
          </a:bodyPr>
          <a:lstStyle/>
          <a:p>
            <a:pPr algn="ctr">
              <a:lnSpc>
                <a:spcPts val="3001"/>
              </a:lnSpc>
            </a:pPr>
            <a:r>
              <a:rPr lang="en-US" sz="3001">
                <a:solidFill>
                  <a:srgbClr val="F4F4F4"/>
                </a:solidFill>
                <a:latin typeface="Didact Gothic"/>
              </a:rPr>
              <a:t>DERRICK FORCHA</a:t>
            </a:r>
          </a:p>
        </p:txBody>
      </p:sp>
      <p:sp>
        <p:nvSpPr>
          <p:cNvPr name="TextBox 14" id="14"/>
          <p:cNvSpPr txBox="true"/>
          <p:nvPr/>
        </p:nvSpPr>
        <p:spPr>
          <a:xfrm rot="0">
            <a:off x="10698904" y="7780598"/>
            <a:ext cx="8837787" cy="409601"/>
          </a:xfrm>
          <a:prstGeom prst="rect">
            <a:avLst/>
          </a:prstGeom>
        </p:spPr>
        <p:txBody>
          <a:bodyPr anchor="t" rtlCol="false" tIns="0" lIns="0" bIns="0" rIns="0">
            <a:spAutoFit/>
          </a:bodyPr>
          <a:lstStyle/>
          <a:p>
            <a:pPr algn="ctr">
              <a:lnSpc>
                <a:spcPts val="3001"/>
              </a:lnSpc>
            </a:pPr>
            <a:r>
              <a:rPr lang="en-US" sz="3001">
                <a:solidFill>
                  <a:srgbClr val="F4F4F4"/>
                </a:solidFill>
                <a:latin typeface="Didact Gothic"/>
              </a:rPr>
              <a:t>BOUCHOUKE DANIEL</a:t>
            </a:r>
          </a:p>
        </p:txBody>
      </p:sp>
      <p:sp>
        <p:nvSpPr>
          <p:cNvPr name="TextBox 15" id="15"/>
          <p:cNvSpPr txBox="true"/>
          <p:nvPr/>
        </p:nvSpPr>
        <p:spPr>
          <a:xfrm rot="0">
            <a:off x="10375819" y="8504708"/>
            <a:ext cx="8837787" cy="409601"/>
          </a:xfrm>
          <a:prstGeom prst="rect">
            <a:avLst/>
          </a:prstGeom>
        </p:spPr>
        <p:txBody>
          <a:bodyPr anchor="t" rtlCol="false" tIns="0" lIns="0" bIns="0" rIns="0">
            <a:spAutoFit/>
          </a:bodyPr>
          <a:lstStyle/>
          <a:p>
            <a:pPr algn="ctr">
              <a:lnSpc>
                <a:spcPts val="3001"/>
              </a:lnSpc>
            </a:pPr>
            <a:r>
              <a:rPr lang="en-US" sz="3001">
                <a:solidFill>
                  <a:srgbClr val="F4F4F4"/>
                </a:solidFill>
                <a:latin typeface="Didact Gothic"/>
              </a:rPr>
              <a:t>SAMUEL OSOH</a:t>
            </a:r>
          </a:p>
        </p:txBody>
      </p:sp>
    </p:spTree>
  </p:cSld>
  <p:clrMapOvr>
    <a:masterClrMapping/>
  </p:clrMapOvr>
</p:sld>
</file>

<file path=ppt/slides/slide10.xml><?xml version="1.0" encoding="utf-8"?>
<p:sld xmlns:p="http://schemas.openxmlformats.org/presentationml/2006/main" xmlns:a="http://schemas.openxmlformats.org/drawingml/2006/main">
  <p:cSld>
    <p:bg>
      <p:bgPr>
        <a:solidFill>
          <a:srgbClr val="F4F4F4"/>
        </a:solidFill>
      </p:bgPr>
    </p:bg>
    <p:spTree>
      <p:nvGrpSpPr>
        <p:cNvPr id="1" name=""/>
        <p:cNvGrpSpPr/>
        <p:nvPr/>
      </p:nvGrpSpPr>
      <p:grpSpPr>
        <a:xfrm>
          <a:off x="0" y="0"/>
          <a:ext cx="0" cy="0"/>
          <a:chOff x="0" y="0"/>
          <a:chExt cx="0" cy="0"/>
        </a:xfrm>
      </p:grpSpPr>
      <p:grpSp>
        <p:nvGrpSpPr>
          <p:cNvPr name="Group 2" id="2"/>
          <p:cNvGrpSpPr/>
          <p:nvPr/>
        </p:nvGrpSpPr>
        <p:grpSpPr>
          <a:xfrm rot="0">
            <a:off x="-254025" y="2903342"/>
            <a:ext cx="8115300" cy="1200150"/>
            <a:chOff x="0" y="0"/>
            <a:chExt cx="10820400" cy="1600200"/>
          </a:xfrm>
        </p:grpSpPr>
        <p:sp>
          <p:nvSpPr>
            <p:cNvPr name="TextBox 3" id="3"/>
            <p:cNvSpPr txBox="true"/>
            <p:nvPr/>
          </p:nvSpPr>
          <p:spPr>
            <a:xfrm rot="0">
              <a:off x="2000515" y="0"/>
              <a:ext cx="8819885" cy="1600200"/>
            </a:xfrm>
            <a:prstGeom prst="rect">
              <a:avLst/>
            </a:prstGeom>
          </p:spPr>
          <p:txBody>
            <a:bodyPr anchor="t" rtlCol="false" tIns="0" lIns="0" bIns="0" rIns="0">
              <a:spAutoFit/>
            </a:bodyPr>
            <a:lstStyle/>
            <a:p>
              <a:pPr algn="l">
                <a:lnSpc>
                  <a:spcPts val="4799"/>
                </a:lnSpc>
              </a:pPr>
              <a:r>
                <a:rPr lang="en-US" sz="3999">
                  <a:solidFill>
                    <a:srgbClr val="2B2B2B"/>
                  </a:solidFill>
                  <a:latin typeface="Didact Gothic"/>
                </a:rPr>
                <a:t>⦁ PRIMARY ACTORS, USERS</a:t>
              </a:r>
            </a:p>
            <a:p>
              <a:pPr algn="l" marL="0" indent="0" lvl="0">
                <a:lnSpc>
                  <a:spcPts val="4799"/>
                </a:lnSpc>
              </a:pPr>
            </a:p>
          </p:txBody>
        </p:sp>
        <p:sp>
          <p:nvSpPr>
            <p:cNvPr name="AutoShape 4" id="4"/>
            <p:cNvSpPr/>
            <p:nvPr/>
          </p:nvSpPr>
          <p:spPr>
            <a:xfrm>
              <a:off x="0" y="275919"/>
              <a:ext cx="1116387" cy="0"/>
            </a:xfrm>
            <a:prstGeom prst="line">
              <a:avLst/>
            </a:prstGeom>
            <a:ln cap="flat" w="12700">
              <a:solidFill>
                <a:srgbClr val="2B2B2B"/>
              </a:solidFill>
              <a:prstDash val="solid"/>
              <a:headEnd type="none" len="sm" w="sm"/>
              <a:tailEnd type="arrow" len="sm" w="med"/>
            </a:ln>
          </p:spPr>
        </p:sp>
        <p:grpSp>
          <p:nvGrpSpPr>
            <p:cNvPr name="Group 5" id="5"/>
            <p:cNvGrpSpPr/>
            <p:nvPr/>
          </p:nvGrpSpPr>
          <p:grpSpPr>
            <a:xfrm rot="0">
              <a:off x="746967" y="161619"/>
              <a:ext cx="418675" cy="215900"/>
              <a:chOff x="0" y="0"/>
              <a:chExt cx="12313968" cy="6350000"/>
            </a:xfrm>
          </p:grpSpPr>
          <p:sp>
            <p:nvSpPr>
              <p:cNvPr name="Freeform 6" id="6"/>
              <p:cNvSpPr/>
              <p:nvPr/>
            </p:nvSpPr>
            <p:spPr>
              <a:xfrm flipH="false" flipV="false" rot="0">
                <a:off x="0" y="0"/>
                <a:ext cx="12313969" cy="6350000"/>
              </a:xfrm>
              <a:custGeom>
                <a:avLst/>
                <a:gdLst/>
                <a:ahLst/>
                <a:cxnLst/>
                <a:rect r="r" b="b" t="t" l="l"/>
                <a:pathLst>
                  <a:path h="6350000" w="12313969">
                    <a:moveTo>
                      <a:pt x="6156984" y="0"/>
                    </a:moveTo>
                    <a:cubicBezTo>
                      <a:pt x="2756576" y="0"/>
                      <a:pt x="0" y="1421496"/>
                      <a:pt x="0" y="3175000"/>
                    </a:cubicBezTo>
                    <a:cubicBezTo>
                      <a:pt x="0" y="4928504"/>
                      <a:pt x="2756576" y="6350000"/>
                      <a:pt x="6156984" y="6350000"/>
                    </a:cubicBezTo>
                    <a:cubicBezTo>
                      <a:pt x="9557393" y="6350000"/>
                      <a:pt x="12313969" y="4928504"/>
                      <a:pt x="12313969" y="3175000"/>
                    </a:cubicBezTo>
                    <a:cubicBezTo>
                      <a:pt x="12313969" y="1421496"/>
                      <a:pt x="9557393" y="0"/>
                      <a:pt x="6156984" y="0"/>
                    </a:cubicBezTo>
                    <a:close/>
                  </a:path>
                </a:pathLst>
              </a:custGeom>
              <a:solidFill>
                <a:srgbClr val="68BDB2"/>
              </a:solidFill>
            </p:spPr>
          </p:sp>
        </p:grpSp>
      </p:grpSp>
      <p:grpSp>
        <p:nvGrpSpPr>
          <p:cNvPr name="Group 7" id="7"/>
          <p:cNvGrpSpPr/>
          <p:nvPr/>
        </p:nvGrpSpPr>
        <p:grpSpPr>
          <a:xfrm rot="0">
            <a:off x="9144000" y="7106822"/>
            <a:ext cx="7327735" cy="619125"/>
            <a:chOff x="0" y="0"/>
            <a:chExt cx="9770313" cy="825500"/>
          </a:xfrm>
        </p:grpSpPr>
        <p:sp>
          <p:nvSpPr>
            <p:cNvPr name="TextBox 8" id="8"/>
            <p:cNvSpPr txBox="true"/>
            <p:nvPr/>
          </p:nvSpPr>
          <p:spPr>
            <a:xfrm rot="0">
              <a:off x="1806371" y="-9525"/>
              <a:ext cx="7963942" cy="835025"/>
            </a:xfrm>
            <a:prstGeom prst="rect">
              <a:avLst/>
            </a:prstGeom>
          </p:spPr>
          <p:txBody>
            <a:bodyPr anchor="t" rtlCol="false" tIns="0" lIns="0" bIns="0" rIns="0">
              <a:spAutoFit/>
            </a:bodyPr>
            <a:lstStyle/>
            <a:p>
              <a:pPr algn="l" marL="0" indent="0" lvl="0">
                <a:lnSpc>
                  <a:spcPts val="4919"/>
                </a:lnSpc>
              </a:pPr>
              <a:r>
                <a:rPr lang="en-US" sz="4099">
                  <a:solidFill>
                    <a:srgbClr val="2B2B2B"/>
                  </a:solidFill>
                  <a:latin typeface="Didact Gothic"/>
                </a:rPr>
                <a:t>⦁ TERTIARY ACTORS</a:t>
              </a:r>
            </a:p>
          </p:txBody>
        </p:sp>
        <p:sp>
          <p:nvSpPr>
            <p:cNvPr name="AutoShape 9" id="9"/>
            <p:cNvSpPr/>
            <p:nvPr/>
          </p:nvSpPr>
          <p:spPr>
            <a:xfrm>
              <a:off x="0" y="275919"/>
              <a:ext cx="1008045" cy="0"/>
            </a:xfrm>
            <a:prstGeom prst="line">
              <a:avLst/>
            </a:prstGeom>
            <a:ln cap="flat" w="12700">
              <a:solidFill>
                <a:srgbClr val="2B2B2B"/>
              </a:solidFill>
              <a:prstDash val="solid"/>
              <a:headEnd type="none" len="sm" w="sm"/>
              <a:tailEnd type="arrow" len="sm" w="med"/>
            </a:ln>
          </p:spPr>
        </p:sp>
        <p:grpSp>
          <p:nvGrpSpPr>
            <p:cNvPr name="Group 10" id="10"/>
            <p:cNvGrpSpPr/>
            <p:nvPr/>
          </p:nvGrpSpPr>
          <p:grpSpPr>
            <a:xfrm rot="0">
              <a:off x="674477" y="161619"/>
              <a:ext cx="378044" cy="215900"/>
              <a:chOff x="0" y="0"/>
              <a:chExt cx="11118935" cy="6350000"/>
            </a:xfrm>
          </p:grpSpPr>
          <p:sp>
            <p:nvSpPr>
              <p:cNvPr name="Freeform 11" id="11"/>
              <p:cNvSpPr/>
              <p:nvPr/>
            </p:nvSpPr>
            <p:spPr>
              <a:xfrm flipH="false" flipV="false" rot="0">
                <a:off x="0" y="0"/>
                <a:ext cx="11118934" cy="6350000"/>
              </a:xfrm>
              <a:custGeom>
                <a:avLst/>
                <a:gdLst/>
                <a:ahLst/>
                <a:cxnLst/>
                <a:rect r="r" b="b" t="t" l="l"/>
                <a:pathLst>
                  <a:path h="6350000" w="11118934">
                    <a:moveTo>
                      <a:pt x="5559467" y="0"/>
                    </a:moveTo>
                    <a:cubicBezTo>
                      <a:pt x="2489058" y="0"/>
                      <a:pt x="0" y="1421496"/>
                      <a:pt x="0" y="3175000"/>
                    </a:cubicBezTo>
                    <a:cubicBezTo>
                      <a:pt x="0" y="4928504"/>
                      <a:pt x="2489058" y="6350000"/>
                      <a:pt x="5559467" y="6350000"/>
                    </a:cubicBezTo>
                    <a:cubicBezTo>
                      <a:pt x="8629876" y="6350000"/>
                      <a:pt x="11118934" y="4928504"/>
                      <a:pt x="11118934" y="3175000"/>
                    </a:cubicBezTo>
                    <a:cubicBezTo>
                      <a:pt x="11118934" y="1421496"/>
                      <a:pt x="8629876" y="0"/>
                      <a:pt x="5559467" y="0"/>
                    </a:cubicBezTo>
                    <a:close/>
                  </a:path>
                </a:pathLst>
              </a:custGeom>
              <a:solidFill>
                <a:srgbClr val="80DB89"/>
              </a:solidFill>
            </p:spPr>
          </p:sp>
        </p:grpSp>
      </p:grpSp>
      <p:sp>
        <p:nvSpPr>
          <p:cNvPr name="TextBox 12" id="12"/>
          <p:cNvSpPr txBox="true"/>
          <p:nvPr/>
        </p:nvSpPr>
        <p:spPr>
          <a:xfrm rot="0">
            <a:off x="2079701" y="3884417"/>
            <a:ext cx="5781573" cy="5633444"/>
          </a:xfrm>
          <a:prstGeom prst="rect">
            <a:avLst/>
          </a:prstGeom>
        </p:spPr>
        <p:txBody>
          <a:bodyPr anchor="t" rtlCol="false" tIns="0" lIns="0" bIns="0" rIns="0">
            <a:spAutoFit/>
          </a:bodyPr>
          <a:lstStyle/>
          <a:p>
            <a:pPr algn="l">
              <a:lnSpc>
                <a:spcPts val="5020"/>
              </a:lnSpc>
            </a:pPr>
            <a:r>
              <a:rPr lang="en-US" sz="3585">
                <a:solidFill>
                  <a:srgbClr val="2B2B2B"/>
                </a:solidFill>
                <a:latin typeface="Didact Gothic"/>
              </a:rPr>
              <a:t>⦁ Login</a:t>
            </a:r>
          </a:p>
          <a:p>
            <a:pPr algn="l">
              <a:lnSpc>
                <a:spcPts val="5020"/>
              </a:lnSpc>
            </a:pPr>
            <a:r>
              <a:rPr lang="en-US" sz="3585">
                <a:solidFill>
                  <a:srgbClr val="2B2B2B"/>
                </a:solidFill>
                <a:latin typeface="Didact Gothic"/>
              </a:rPr>
              <a:t>⦁ Upload Profile</a:t>
            </a:r>
          </a:p>
          <a:p>
            <a:pPr algn="l">
              <a:lnSpc>
                <a:spcPts val="5020"/>
              </a:lnSpc>
            </a:pPr>
            <a:r>
              <a:rPr lang="en-US" sz="3585">
                <a:solidFill>
                  <a:srgbClr val="2B2B2B"/>
                </a:solidFill>
                <a:latin typeface="Didact Gothic"/>
              </a:rPr>
              <a:t>⦁ Report Lost Object</a:t>
            </a:r>
          </a:p>
          <a:p>
            <a:pPr algn="l">
              <a:lnSpc>
                <a:spcPts val="5020"/>
              </a:lnSpc>
            </a:pPr>
            <a:r>
              <a:rPr lang="en-US" sz="3585">
                <a:solidFill>
                  <a:srgbClr val="2B2B2B"/>
                </a:solidFill>
                <a:latin typeface="Didact Gothic"/>
              </a:rPr>
              <a:t>⦁ Report Found Object</a:t>
            </a:r>
          </a:p>
          <a:p>
            <a:pPr algn="l">
              <a:lnSpc>
                <a:spcPts val="5020"/>
              </a:lnSpc>
            </a:pPr>
            <a:r>
              <a:rPr lang="en-US" sz="3585">
                <a:solidFill>
                  <a:srgbClr val="2B2B2B"/>
                </a:solidFill>
                <a:latin typeface="Didact Gothic"/>
              </a:rPr>
              <a:t>⦁ View Achieved Object list</a:t>
            </a:r>
          </a:p>
          <a:p>
            <a:pPr algn="l">
              <a:lnSpc>
                <a:spcPts val="5020"/>
              </a:lnSpc>
            </a:pPr>
            <a:r>
              <a:rPr lang="en-US" sz="3585">
                <a:solidFill>
                  <a:srgbClr val="2B2B2B"/>
                </a:solidFill>
                <a:latin typeface="Didact Gothic"/>
              </a:rPr>
              <a:t>⦁ Send Feedback</a:t>
            </a:r>
          </a:p>
          <a:p>
            <a:pPr algn="l">
              <a:lnSpc>
                <a:spcPts val="5020"/>
              </a:lnSpc>
            </a:pPr>
          </a:p>
          <a:p>
            <a:pPr algn="l">
              <a:lnSpc>
                <a:spcPts val="5020"/>
              </a:lnSpc>
            </a:pPr>
          </a:p>
          <a:p>
            <a:pPr algn="l">
              <a:lnSpc>
                <a:spcPts val="5020"/>
              </a:lnSpc>
            </a:pPr>
          </a:p>
        </p:txBody>
      </p:sp>
      <p:sp>
        <p:nvSpPr>
          <p:cNvPr name="TextBox 13" id="13"/>
          <p:cNvSpPr txBox="true"/>
          <p:nvPr/>
        </p:nvSpPr>
        <p:spPr>
          <a:xfrm rot="0">
            <a:off x="535632" y="334241"/>
            <a:ext cx="5908654" cy="3092977"/>
          </a:xfrm>
          <a:prstGeom prst="rect">
            <a:avLst/>
          </a:prstGeom>
        </p:spPr>
        <p:txBody>
          <a:bodyPr anchor="t" rtlCol="false" tIns="0" lIns="0" bIns="0" rIns="0">
            <a:spAutoFit/>
          </a:bodyPr>
          <a:lstStyle/>
          <a:p>
            <a:pPr algn="l">
              <a:lnSpc>
                <a:spcPts val="8082"/>
              </a:lnSpc>
            </a:pPr>
            <a:r>
              <a:rPr lang="en-US" sz="7347">
                <a:solidFill>
                  <a:srgbClr val="2B2B2B"/>
                </a:solidFill>
                <a:latin typeface="Didact Gothic"/>
              </a:rPr>
              <a:t>ACTORS AND USECASES</a:t>
            </a:r>
          </a:p>
          <a:p>
            <a:pPr algn="l">
              <a:lnSpc>
                <a:spcPts val="8082"/>
              </a:lnSpc>
            </a:pPr>
          </a:p>
        </p:txBody>
      </p:sp>
      <p:grpSp>
        <p:nvGrpSpPr>
          <p:cNvPr name="Group 14" id="14"/>
          <p:cNvGrpSpPr/>
          <p:nvPr/>
        </p:nvGrpSpPr>
        <p:grpSpPr>
          <a:xfrm rot="0">
            <a:off x="8777507" y="2903342"/>
            <a:ext cx="9141480" cy="1200150"/>
            <a:chOff x="0" y="0"/>
            <a:chExt cx="12188640" cy="1600200"/>
          </a:xfrm>
        </p:grpSpPr>
        <p:sp>
          <p:nvSpPr>
            <p:cNvPr name="TextBox 15" id="15"/>
            <p:cNvSpPr txBox="true"/>
            <p:nvPr/>
          </p:nvSpPr>
          <p:spPr>
            <a:xfrm rot="0">
              <a:off x="2253480" y="0"/>
              <a:ext cx="9935161" cy="1600200"/>
            </a:xfrm>
            <a:prstGeom prst="rect">
              <a:avLst/>
            </a:prstGeom>
          </p:spPr>
          <p:txBody>
            <a:bodyPr anchor="t" rtlCol="false" tIns="0" lIns="0" bIns="0" rIns="0">
              <a:spAutoFit/>
            </a:bodyPr>
            <a:lstStyle/>
            <a:p>
              <a:pPr algn="l">
                <a:lnSpc>
                  <a:spcPts val="4799"/>
                </a:lnSpc>
              </a:pPr>
              <a:r>
                <a:rPr lang="en-US" sz="3999">
                  <a:solidFill>
                    <a:srgbClr val="2B2B2B"/>
                  </a:solidFill>
                  <a:latin typeface="Didact Gothic"/>
                </a:rPr>
                <a:t>⦁ SECONDARY ACTORS, USERS</a:t>
              </a:r>
            </a:p>
            <a:p>
              <a:pPr algn="l" marL="0" indent="0" lvl="0">
                <a:lnSpc>
                  <a:spcPts val="4799"/>
                </a:lnSpc>
              </a:pPr>
            </a:p>
          </p:txBody>
        </p:sp>
        <p:sp>
          <p:nvSpPr>
            <p:cNvPr name="AutoShape 16" id="16"/>
            <p:cNvSpPr/>
            <p:nvPr/>
          </p:nvSpPr>
          <p:spPr>
            <a:xfrm>
              <a:off x="0" y="275919"/>
              <a:ext cx="1257554" cy="0"/>
            </a:xfrm>
            <a:prstGeom prst="line">
              <a:avLst/>
            </a:prstGeom>
            <a:ln cap="flat" w="12700">
              <a:solidFill>
                <a:srgbClr val="2B2B2B"/>
              </a:solidFill>
              <a:prstDash val="solid"/>
              <a:headEnd type="none" len="sm" w="sm"/>
              <a:tailEnd type="arrow" len="sm" w="med"/>
            </a:ln>
          </p:spPr>
        </p:sp>
        <p:grpSp>
          <p:nvGrpSpPr>
            <p:cNvPr name="Group 17" id="17"/>
            <p:cNvGrpSpPr/>
            <p:nvPr/>
          </p:nvGrpSpPr>
          <p:grpSpPr>
            <a:xfrm rot="0">
              <a:off x="841422" y="161619"/>
              <a:ext cx="471616" cy="215900"/>
              <a:chOff x="0" y="0"/>
              <a:chExt cx="13871071" cy="6350000"/>
            </a:xfrm>
          </p:grpSpPr>
          <p:sp>
            <p:nvSpPr>
              <p:cNvPr name="Freeform 18" id="18"/>
              <p:cNvSpPr/>
              <p:nvPr/>
            </p:nvSpPr>
            <p:spPr>
              <a:xfrm flipH="false" flipV="false" rot="0">
                <a:off x="0" y="0"/>
                <a:ext cx="13871071" cy="6350000"/>
              </a:xfrm>
              <a:custGeom>
                <a:avLst/>
                <a:gdLst/>
                <a:ahLst/>
                <a:cxnLst/>
                <a:rect r="r" b="b" t="t" l="l"/>
                <a:pathLst>
                  <a:path h="6350000" w="13871071">
                    <a:moveTo>
                      <a:pt x="6935536" y="0"/>
                    </a:moveTo>
                    <a:cubicBezTo>
                      <a:pt x="3105145" y="0"/>
                      <a:pt x="0" y="1421496"/>
                      <a:pt x="0" y="3175000"/>
                    </a:cubicBezTo>
                    <a:cubicBezTo>
                      <a:pt x="0" y="4928504"/>
                      <a:pt x="3105145" y="6350000"/>
                      <a:pt x="6935536" y="6350000"/>
                    </a:cubicBezTo>
                    <a:cubicBezTo>
                      <a:pt x="10765926" y="6350000"/>
                      <a:pt x="13871071" y="4928504"/>
                      <a:pt x="13871071" y="3175000"/>
                    </a:cubicBezTo>
                    <a:cubicBezTo>
                      <a:pt x="13871071" y="1421496"/>
                      <a:pt x="10765926" y="0"/>
                      <a:pt x="6935536" y="0"/>
                    </a:cubicBezTo>
                    <a:close/>
                  </a:path>
                </a:pathLst>
              </a:custGeom>
              <a:solidFill>
                <a:srgbClr val="68BDB2"/>
              </a:solidFill>
            </p:spPr>
          </p:sp>
        </p:grpSp>
      </p:grpSp>
      <p:sp>
        <p:nvSpPr>
          <p:cNvPr name="TextBox 19" id="19"/>
          <p:cNvSpPr txBox="true"/>
          <p:nvPr/>
        </p:nvSpPr>
        <p:spPr>
          <a:xfrm rot="0">
            <a:off x="11477727" y="4036817"/>
            <a:ext cx="5781573" cy="3747494"/>
          </a:xfrm>
          <a:prstGeom prst="rect">
            <a:avLst/>
          </a:prstGeom>
        </p:spPr>
        <p:txBody>
          <a:bodyPr anchor="t" rtlCol="false" tIns="0" lIns="0" bIns="0" rIns="0">
            <a:spAutoFit/>
          </a:bodyPr>
          <a:lstStyle/>
          <a:p>
            <a:pPr algn="l">
              <a:lnSpc>
                <a:spcPts val="5020"/>
              </a:lnSpc>
            </a:pPr>
            <a:r>
              <a:rPr lang="en-US" sz="3585">
                <a:solidFill>
                  <a:srgbClr val="2B2B2B"/>
                </a:solidFill>
                <a:latin typeface="Didact Gothic"/>
              </a:rPr>
              <a:t>⦁ Maintenance</a:t>
            </a:r>
          </a:p>
          <a:p>
            <a:pPr algn="l">
              <a:lnSpc>
                <a:spcPts val="5020"/>
              </a:lnSpc>
            </a:pPr>
            <a:r>
              <a:rPr lang="en-US" sz="3585">
                <a:solidFill>
                  <a:srgbClr val="2B2B2B"/>
                </a:solidFill>
                <a:latin typeface="Didact Gothic"/>
              </a:rPr>
              <a:t>⦁ Update</a:t>
            </a:r>
          </a:p>
          <a:p>
            <a:pPr algn="l">
              <a:lnSpc>
                <a:spcPts val="5020"/>
              </a:lnSpc>
            </a:pPr>
          </a:p>
          <a:p>
            <a:pPr algn="l">
              <a:lnSpc>
                <a:spcPts val="5020"/>
              </a:lnSpc>
            </a:pPr>
          </a:p>
          <a:p>
            <a:pPr algn="l">
              <a:lnSpc>
                <a:spcPts val="5020"/>
              </a:lnSpc>
            </a:pPr>
          </a:p>
          <a:p>
            <a:pPr algn="l">
              <a:lnSpc>
                <a:spcPts val="5020"/>
              </a:lnSpc>
            </a:pPr>
          </a:p>
        </p:txBody>
      </p:sp>
      <p:sp>
        <p:nvSpPr>
          <p:cNvPr name="TextBox 20" id="20"/>
          <p:cNvSpPr txBox="true"/>
          <p:nvPr/>
        </p:nvSpPr>
        <p:spPr>
          <a:xfrm rot="0">
            <a:off x="10690161" y="8053673"/>
            <a:ext cx="5781573" cy="3747494"/>
          </a:xfrm>
          <a:prstGeom prst="rect">
            <a:avLst/>
          </a:prstGeom>
        </p:spPr>
        <p:txBody>
          <a:bodyPr anchor="t" rtlCol="false" tIns="0" lIns="0" bIns="0" rIns="0">
            <a:spAutoFit/>
          </a:bodyPr>
          <a:lstStyle/>
          <a:p>
            <a:pPr algn="l">
              <a:lnSpc>
                <a:spcPts val="5020"/>
              </a:lnSpc>
            </a:pPr>
            <a:r>
              <a:rPr lang="en-US" sz="3585">
                <a:solidFill>
                  <a:srgbClr val="2B2B2B"/>
                </a:solidFill>
                <a:latin typeface="Didact Gothic"/>
              </a:rPr>
              <a:t>⦁  API</a:t>
            </a:r>
          </a:p>
          <a:p>
            <a:pPr algn="l">
              <a:lnSpc>
                <a:spcPts val="5020"/>
              </a:lnSpc>
            </a:pPr>
            <a:r>
              <a:rPr lang="en-US" sz="3585">
                <a:solidFill>
                  <a:srgbClr val="2B2B2B"/>
                </a:solidFill>
                <a:latin typeface="Didact Gothic"/>
              </a:rPr>
              <a:t>⦁ Phone Features</a:t>
            </a:r>
          </a:p>
          <a:p>
            <a:pPr algn="l">
              <a:lnSpc>
                <a:spcPts val="5020"/>
              </a:lnSpc>
            </a:pPr>
          </a:p>
          <a:p>
            <a:pPr algn="l">
              <a:lnSpc>
                <a:spcPts val="5020"/>
              </a:lnSpc>
            </a:pPr>
          </a:p>
          <a:p>
            <a:pPr algn="l">
              <a:lnSpc>
                <a:spcPts val="5020"/>
              </a:lnSpc>
            </a:pPr>
          </a:p>
          <a:p>
            <a:pPr algn="l">
              <a:lnSpc>
                <a:spcPts val="5020"/>
              </a:lnSpc>
            </a:pP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Freeform 2" id="2"/>
          <p:cNvSpPr/>
          <p:nvPr/>
        </p:nvSpPr>
        <p:spPr>
          <a:xfrm flipH="false" flipV="false" rot="0">
            <a:off x="2328948" y="490757"/>
            <a:ext cx="12368596" cy="8084705"/>
          </a:xfrm>
          <a:custGeom>
            <a:avLst/>
            <a:gdLst/>
            <a:ahLst/>
            <a:cxnLst/>
            <a:rect r="r" b="b" t="t" l="l"/>
            <a:pathLst>
              <a:path h="8084705" w="12368596">
                <a:moveTo>
                  <a:pt x="0" y="0"/>
                </a:moveTo>
                <a:lnTo>
                  <a:pt x="12368596" y="0"/>
                </a:lnTo>
                <a:lnTo>
                  <a:pt x="12368596" y="8084705"/>
                </a:lnTo>
                <a:lnTo>
                  <a:pt x="0" y="8084705"/>
                </a:lnTo>
                <a:lnTo>
                  <a:pt x="0" y="0"/>
                </a:lnTo>
                <a:close/>
              </a:path>
            </a:pathLst>
          </a:custGeom>
          <a:blipFill>
            <a:blip r:embed="rId2"/>
            <a:stretch>
              <a:fillRect l="0" t="0" r="0" b="0"/>
            </a:stretch>
          </a:blipFill>
        </p:spPr>
      </p:sp>
      <p:sp>
        <p:nvSpPr>
          <p:cNvPr name="TextBox 3" id="3"/>
          <p:cNvSpPr txBox="true"/>
          <p:nvPr/>
        </p:nvSpPr>
        <p:spPr>
          <a:xfrm rot="0">
            <a:off x="1486816" y="8926512"/>
            <a:ext cx="15314368" cy="711201"/>
          </a:xfrm>
          <a:prstGeom prst="rect">
            <a:avLst/>
          </a:prstGeom>
        </p:spPr>
        <p:txBody>
          <a:bodyPr anchor="t" rtlCol="false" tIns="0" lIns="0" bIns="0" rIns="0">
            <a:spAutoFit/>
          </a:bodyPr>
          <a:lstStyle/>
          <a:p>
            <a:pPr algn="l">
              <a:lnSpc>
                <a:spcPts val="5500"/>
              </a:lnSpc>
            </a:pPr>
            <a:r>
              <a:rPr lang="en-US" sz="5000">
                <a:solidFill>
                  <a:srgbClr val="2B2B2B"/>
                </a:solidFill>
                <a:latin typeface="Didact Gothic"/>
              </a:rPr>
              <a:t>Figure depicting the use case Diagram for our system</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2B2B2B"/>
        </a:solidFill>
      </p:bgPr>
    </p:bg>
    <p:spTree>
      <p:nvGrpSpPr>
        <p:cNvPr id="1" name=""/>
        <p:cNvGrpSpPr/>
        <p:nvPr/>
      </p:nvGrpSpPr>
      <p:grpSpPr>
        <a:xfrm>
          <a:off x="0" y="0"/>
          <a:ext cx="0" cy="0"/>
          <a:chOff x="0" y="0"/>
          <a:chExt cx="0" cy="0"/>
        </a:xfrm>
      </p:grpSpPr>
      <p:sp>
        <p:nvSpPr>
          <p:cNvPr name="Freeform 2" id="2"/>
          <p:cNvSpPr/>
          <p:nvPr/>
        </p:nvSpPr>
        <p:spPr>
          <a:xfrm flipH="false" flipV="false" rot="0">
            <a:off x="-4322008" y="3"/>
            <a:ext cx="10287000" cy="10287000"/>
          </a:xfrm>
          <a:custGeom>
            <a:avLst/>
            <a:gdLst/>
            <a:ahLst/>
            <a:cxnLst/>
            <a:rect r="r" b="b" t="t" l="l"/>
            <a:pathLst>
              <a:path h="10287000" w="10287000">
                <a:moveTo>
                  <a:pt x="0" y="0"/>
                </a:moveTo>
                <a:lnTo>
                  <a:pt x="10287000" y="0"/>
                </a:lnTo>
                <a:lnTo>
                  <a:pt x="10287000" y="10287000"/>
                </a:lnTo>
                <a:lnTo>
                  <a:pt x="0" y="10287000"/>
                </a:lnTo>
                <a:lnTo>
                  <a:pt x="0" y="0"/>
                </a:lnTo>
                <a:close/>
              </a:path>
            </a:pathLst>
          </a:custGeom>
          <a:blipFill>
            <a:blip r:embed="rId2">
              <a:alphaModFix amt="6999"/>
              <a:extLst>
                <a:ext uri="{96DAC541-7B7A-43D3-8B79-37D633B846F1}">
                  <asvg:svgBlip xmlns:asvg="http://schemas.microsoft.com/office/drawing/2016/SVG/main" r:embed="rId3"/>
                </a:ext>
              </a:extLst>
            </a:blip>
            <a:stretch>
              <a:fillRect l="0" t="0" r="0" b="0"/>
            </a:stretch>
          </a:blipFill>
        </p:spPr>
      </p:sp>
      <p:sp>
        <p:nvSpPr>
          <p:cNvPr name="AutoShape 3" id="3"/>
          <p:cNvSpPr/>
          <p:nvPr/>
        </p:nvSpPr>
        <p:spPr>
          <a:xfrm flipH="true" flipV="true">
            <a:off x="8509341" y="1028706"/>
            <a:ext cx="4763" cy="8229600"/>
          </a:xfrm>
          <a:prstGeom prst="line">
            <a:avLst/>
          </a:prstGeom>
          <a:ln cap="flat" w="9525">
            <a:solidFill>
              <a:srgbClr val="68BDB2"/>
            </a:solidFill>
            <a:prstDash val="solid"/>
            <a:headEnd type="none" len="sm" w="sm"/>
            <a:tailEnd type="none" len="sm" w="sm"/>
          </a:ln>
        </p:spPr>
      </p:sp>
      <p:sp>
        <p:nvSpPr>
          <p:cNvPr name="Freeform 4" id="4"/>
          <p:cNvSpPr/>
          <p:nvPr/>
        </p:nvSpPr>
        <p:spPr>
          <a:xfrm flipH="false" flipV="false" rot="0">
            <a:off x="702224" y="528898"/>
            <a:ext cx="652951" cy="499805"/>
          </a:xfrm>
          <a:custGeom>
            <a:avLst/>
            <a:gdLst/>
            <a:ahLst/>
            <a:cxnLst/>
            <a:rect r="r" b="b" t="t" l="l"/>
            <a:pathLst>
              <a:path h="499805" w="652951">
                <a:moveTo>
                  <a:pt x="0" y="0"/>
                </a:moveTo>
                <a:lnTo>
                  <a:pt x="652952" y="0"/>
                </a:lnTo>
                <a:lnTo>
                  <a:pt x="652952" y="499805"/>
                </a:lnTo>
                <a:lnTo>
                  <a:pt x="0" y="49980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361742" y="3065608"/>
            <a:ext cx="9058246" cy="3380312"/>
          </a:xfrm>
          <a:prstGeom prst="rect">
            <a:avLst/>
          </a:prstGeom>
        </p:spPr>
        <p:txBody>
          <a:bodyPr anchor="t" rtlCol="false" tIns="0" lIns="0" bIns="0" rIns="0">
            <a:spAutoFit/>
          </a:bodyPr>
          <a:lstStyle/>
          <a:p>
            <a:pPr algn="l" marL="0" indent="0" lvl="0">
              <a:lnSpc>
                <a:spcPts val="4460"/>
              </a:lnSpc>
            </a:pPr>
            <a:r>
              <a:rPr lang="en-US" sz="3717">
                <a:solidFill>
                  <a:srgbClr val="68BDB2"/>
                </a:solidFill>
                <a:latin typeface="Didact Gothic"/>
              </a:rPr>
              <a:t>DIVES INTO SPECIFIC ACTIONS WITHIN USE CASES. ZOOMS IN ON A SPECIFIC USE CASE (E.G., NAVIGATION). LLUSTRATES THE SEQUENCE OF MESSAGES EXCHANGED BETWEEN APP COMPONENTS TO COMPLETE A USECASE.  . </a:t>
            </a:r>
          </a:p>
        </p:txBody>
      </p:sp>
      <p:sp>
        <p:nvSpPr>
          <p:cNvPr name="TextBox 6" id="6"/>
          <p:cNvSpPr txBox="true"/>
          <p:nvPr/>
        </p:nvSpPr>
        <p:spPr>
          <a:xfrm rot="0">
            <a:off x="361742" y="1345785"/>
            <a:ext cx="8782258" cy="866783"/>
          </a:xfrm>
          <a:prstGeom prst="rect">
            <a:avLst/>
          </a:prstGeom>
        </p:spPr>
        <p:txBody>
          <a:bodyPr anchor="t" rtlCol="false" tIns="0" lIns="0" bIns="0" rIns="0">
            <a:spAutoFit/>
          </a:bodyPr>
          <a:lstStyle/>
          <a:p>
            <a:pPr algn="l" marL="0" indent="0" lvl="0">
              <a:lnSpc>
                <a:spcPts val="6600"/>
              </a:lnSpc>
            </a:pPr>
            <a:r>
              <a:rPr lang="en-US" sz="6000">
                <a:solidFill>
                  <a:srgbClr val="F4F4F4"/>
                </a:solidFill>
                <a:latin typeface="Didact Gothic"/>
              </a:rPr>
              <a:t>C.   SEQUENCE DIAGRAMS</a:t>
            </a:r>
          </a:p>
        </p:txBody>
      </p:sp>
      <p:sp>
        <p:nvSpPr>
          <p:cNvPr name="Freeform 7" id="7"/>
          <p:cNvSpPr/>
          <p:nvPr/>
        </p:nvSpPr>
        <p:spPr>
          <a:xfrm flipH="false" flipV="false" rot="0">
            <a:off x="9843601" y="412428"/>
            <a:ext cx="7708893" cy="9462144"/>
          </a:xfrm>
          <a:custGeom>
            <a:avLst/>
            <a:gdLst/>
            <a:ahLst/>
            <a:cxnLst/>
            <a:rect r="r" b="b" t="t" l="l"/>
            <a:pathLst>
              <a:path h="9462144" w="7708893">
                <a:moveTo>
                  <a:pt x="0" y="0"/>
                </a:moveTo>
                <a:lnTo>
                  <a:pt x="7708893" y="0"/>
                </a:lnTo>
                <a:lnTo>
                  <a:pt x="7708893" y="9462144"/>
                </a:lnTo>
                <a:lnTo>
                  <a:pt x="0" y="9462144"/>
                </a:lnTo>
                <a:lnTo>
                  <a:pt x="0" y="0"/>
                </a:lnTo>
                <a:close/>
              </a:path>
            </a:pathLst>
          </a:custGeom>
          <a:blipFill>
            <a:blip r:embed="rId6"/>
            <a:stretch>
              <a:fillRect l="0" t="-15957" r="0" b="-6325"/>
            </a:stretch>
          </a:blipFill>
        </p:spPr>
      </p:sp>
    </p:spTree>
  </p:cSld>
  <p:clrMapOvr>
    <a:masterClrMapping/>
  </p:clrMapOvr>
</p:sld>
</file>

<file path=ppt/slides/slide13.xml><?xml version="1.0" encoding="utf-8"?>
<p:sld xmlns:p="http://schemas.openxmlformats.org/presentationml/2006/main" xmlns:a="http://schemas.openxmlformats.org/drawingml/2006/main">
  <p:cSld>
    <p:bg>
      <p:bgPr>
        <a:solidFill>
          <a:srgbClr val="F4F4F4"/>
        </a:solidFill>
      </p:bgPr>
    </p:bg>
    <p:spTree>
      <p:nvGrpSpPr>
        <p:cNvPr id="1" name=""/>
        <p:cNvGrpSpPr/>
        <p:nvPr/>
      </p:nvGrpSpPr>
      <p:grpSpPr>
        <a:xfrm>
          <a:off x="0" y="0"/>
          <a:ext cx="0" cy="0"/>
          <a:chOff x="0" y="0"/>
          <a:chExt cx="0" cy="0"/>
        </a:xfrm>
      </p:grpSpPr>
      <p:grpSp>
        <p:nvGrpSpPr>
          <p:cNvPr name="Group 2" id="2"/>
          <p:cNvGrpSpPr/>
          <p:nvPr/>
        </p:nvGrpSpPr>
        <p:grpSpPr>
          <a:xfrm rot="0">
            <a:off x="-254025" y="2903342"/>
            <a:ext cx="8115300" cy="1047750"/>
            <a:chOff x="0" y="0"/>
            <a:chExt cx="10820400" cy="1397000"/>
          </a:xfrm>
        </p:grpSpPr>
        <p:sp>
          <p:nvSpPr>
            <p:cNvPr name="TextBox 3" id="3"/>
            <p:cNvSpPr txBox="true"/>
            <p:nvPr/>
          </p:nvSpPr>
          <p:spPr>
            <a:xfrm rot="0">
              <a:off x="2000515" y="9525"/>
              <a:ext cx="8819885" cy="1387475"/>
            </a:xfrm>
            <a:prstGeom prst="rect">
              <a:avLst/>
            </a:prstGeom>
          </p:spPr>
          <p:txBody>
            <a:bodyPr anchor="t" rtlCol="false" tIns="0" lIns="0" bIns="0" rIns="0">
              <a:spAutoFit/>
            </a:bodyPr>
            <a:lstStyle/>
            <a:p>
              <a:pPr algn="l">
                <a:lnSpc>
                  <a:spcPts val="4199"/>
                </a:lnSpc>
              </a:pPr>
              <a:r>
                <a:rPr lang="en-US" sz="3499">
                  <a:solidFill>
                    <a:srgbClr val="2B2B2B"/>
                  </a:solidFill>
                  <a:latin typeface="Didact Gothic"/>
                </a:rPr>
                <a:t>PARTICIPANTS</a:t>
              </a:r>
            </a:p>
            <a:p>
              <a:pPr algn="l" marL="0" indent="0" lvl="0">
                <a:lnSpc>
                  <a:spcPts val="4199"/>
                </a:lnSpc>
              </a:pPr>
            </a:p>
          </p:txBody>
        </p:sp>
        <p:sp>
          <p:nvSpPr>
            <p:cNvPr name="AutoShape 4" id="4"/>
            <p:cNvSpPr/>
            <p:nvPr/>
          </p:nvSpPr>
          <p:spPr>
            <a:xfrm>
              <a:off x="0" y="275919"/>
              <a:ext cx="1116387" cy="0"/>
            </a:xfrm>
            <a:prstGeom prst="line">
              <a:avLst/>
            </a:prstGeom>
            <a:ln cap="flat" w="12700">
              <a:solidFill>
                <a:srgbClr val="2B2B2B"/>
              </a:solidFill>
              <a:prstDash val="solid"/>
              <a:headEnd type="none" len="sm" w="sm"/>
              <a:tailEnd type="arrow" len="sm" w="med"/>
            </a:ln>
          </p:spPr>
        </p:sp>
        <p:grpSp>
          <p:nvGrpSpPr>
            <p:cNvPr name="Group 5" id="5"/>
            <p:cNvGrpSpPr/>
            <p:nvPr/>
          </p:nvGrpSpPr>
          <p:grpSpPr>
            <a:xfrm rot="0">
              <a:off x="746967" y="161619"/>
              <a:ext cx="418675" cy="215900"/>
              <a:chOff x="0" y="0"/>
              <a:chExt cx="12313968" cy="6350000"/>
            </a:xfrm>
          </p:grpSpPr>
          <p:sp>
            <p:nvSpPr>
              <p:cNvPr name="Freeform 6" id="6"/>
              <p:cNvSpPr/>
              <p:nvPr/>
            </p:nvSpPr>
            <p:spPr>
              <a:xfrm flipH="false" flipV="false" rot="0">
                <a:off x="0" y="0"/>
                <a:ext cx="12313969" cy="6350000"/>
              </a:xfrm>
              <a:custGeom>
                <a:avLst/>
                <a:gdLst/>
                <a:ahLst/>
                <a:cxnLst/>
                <a:rect r="r" b="b" t="t" l="l"/>
                <a:pathLst>
                  <a:path h="6350000" w="12313969">
                    <a:moveTo>
                      <a:pt x="6156984" y="0"/>
                    </a:moveTo>
                    <a:cubicBezTo>
                      <a:pt x="2756576" y="0"/>
                      <a:pt x="0" y="1421496"/>
                      <a:pt x="0" y="3175000"/>
                    </a:cubicBezTo>
                    <a:cubicBezTo>
                      <a:pt x="0" y="4928504"/>
                      <a:pt x="2756576" y="6350000"/>
                      <a:pt x="6156984" y="6350000"/>
                    </a:cubicBezTo>
                    <a:cubicBezTo>
                      <a:pt x="9557393" y="6350000"/>
                      <a:pt x="12313969" y="4928504"/>
                      <a:pt x="12313969" y="3175000"/>
                    </a:cubicBezTo>
                    <a:cubicBezTo>
                      <a:pt x="12313969" y="1421496"/>
                      <a:pt x="9557393" y="0"/>
                      <a:pt x="6156984" y="0"/>
                    </a:cubicBezTo>
                    <a:close/>
                  </a:path>
                </a:pathLst>
              </a:custGeom>
              <a:solidFill>
                <a:srgbClr val="68BDB2"/>
              </a:solidFill>
            </p:spPr>
          </p:sp>
        </p:grpSp>
      </p:grpSp>
      <p:sp>
        <p:nvSpPr>
          <p:cNvPr name="TextBox 7" id="7"/>
          <p:cNvSpPr txBox="true"/>
          <p:nvPr/>
        </p:nvSpPr>
        <p:spPr>
          <a:xfrm rot="0">
            <a:off x="2079701" y="3624856"/>
            <a:ext cx="5781573" cy="5633444"/>
          </a:xfrm>
          <a:prstGeom prst="rect">
            <a:avLst/>
          </a:prstGeom>
        </p:spPr>
        <p:txBody>
          <a:bodyPr anchor="t" rtlCol="false" tIns="0" lIns="0" bIns="0" rIns="0">
            <a:spAutoFit/>
          </a:bodyPr>
          <a:lstStyle/>
          <a:p>
            <a:pPr algn="l">
              <a:lnSpc>
                <a:spcPts val="5020"/>
              </a:lnSpc>
            </a:pPr>
            <a:r>
              <a:rPr lang="en-US" sz="3585">
                <a:solidFill>
                  <a:srgbClr val="2B2B2B"/>
                </a:solidFill>
                <a:latin typeface="Didact Gothic"/>
              </a:rPr>
              <a:t>⦁ Users</a:t>
            </a:r>
          </a:p>
          <a:p>
            <a:pPr algn="l">
              <a:lnSpc>
                <a:spcPts val="5020"/>
              </a:lnSpc>
            </a:pPr>
            <a:r>
              <a:rPr lang="en-US" sz="3585">
                <a:solidFill>
                  <a:srgbClr val="2B2B2B"/>
                </a:solidFill>
                <a:latin typeface="Didact Gothic"/>
              </a:rPr>
              <a:t>⦁ System</a:t>
            </a:r>
          </a:p>
          <a:p>
            <a:pPr algn="l">
              <a:lnSpc>
                <a:spcPts val="5020"/>
              </a:lnSpc>
            </a:pPr>
            <a:r>
              <a:rPr lang="en-US" sz="3585">
                <a:solidFill>
                  <a:srgbClr val="2B2B2B"/>
                </a:solidFill>
                <a:latin typeface="Didact Gothic"/>
              </a:rPr>
              <a:t>⦁ Server</a:t>
            </a:r>
          </a:p>
          <a:p>
            <a:pPr algn="l">
              <a:lnSpc>
                <a:spcPts val="5020"/>
              </a:lnSpc>
            </a:pPr>
            <a:r>
              <a:rPr lang="en-US" sz="3585">
                <a:solidFill>
                  <a:srgbClr val="2B2B2B"/>
                </a:solidFill>
                <a:latin typeface="Didact Gothic"/>
              </a:rPr>
              <a:t>⦁ Matching algorithm service</a:t>
            </a:r>
          </a:p>
          <a:p>
            <a:pPr algn="l">
              <a:lnSpc>
                <a:spcPts val="5020"/>
              </a:lnSpc>
            </a:pPr>
            <a:r>
              <a:rPr lang="en-US" sz="3585">
                <a:solidFill>
                  <a:srgbClr val="2B2B2B"/>
                </a:solidFill>
                <a:latin typeface="Didact Gothic"/>
              </a:rPr>
              <a:t>⦁ Email</a:t>
            </a:r>
          </a:p>
          <a:p>
            <a:pPr algn="l">
              <a:lnSpc>
                <a:spcPts val="5020"/>
              </a:lnSpc>
            </a:pPr>
            <a:r>
              <a:rPr lang="en-US" sz="3585">
                <a:solidFill>
                  <a:srgbClr val="2B2B2B"/>
                </a:solidFill>
                <a:latin typeface="Didact Gothic"/>
              </a:rPr>
              <a:t>⦁ Camera</a:t>
            </a:r>
          </a:p>
          <a:p>
            <a:pPr algn="l">
              <a:lnSpc>
                <a:spcPts val="5020"/>
              </a:lnSpc>
            </a:pPr>
          </a:p>
          <a:p>
            <a:pPr algn="l">
              <a:lnSpc>
                <a:spcPts val="5020"/>
              </a:lnSpc>
            </a:pPr>
          </a:p>
          <a:p>
            <a:pPr algn="l">
              <a:lnSpc>
                <a:spcPts val="5020"/>
              </a:lnSpc>
            </a:pPr>
          </a:p>
        </p:txBody>
      </p:sp>
      <p:sp>
        <p:nvSpPr>
          <p:cNvPr name="TextBox 8" id="8"/>
          <p:cNvSpPr txBox="true"/>
          <p:nvPr/>
        </p:nvSpPr>
        <p:spPr>
          <a:xfrm rot="0">
            <a:off x="535632" y="334241"/>
            <a:ext cx="5908654" cy="3092977"/>
          </a:xfrm>
          <a:prstGeom prst="rect">
            <a:avLst/>
          </a:prstGeom>
        </p:spPr>
        <p:txBody>
          <a:bodyPr anchor="t" rtlCol="false" tIns="0" lIns="0" bIns="0" rIns="0">
            <a:spAutoFit/>
          </a:bodyPr>
          <a:lstStyle/>
          <a:p>
            <a:pPr algn="l">
              <a:lnSpc>
                <a:spcPts val="8082"/>
              </a:lnSpc>
            </a:pPr>
            <a:r>
              <a:rPr lang="en-US" sz="7347">
                <a:solidFill>
                  <a:srgbClr val="2B2B2B"/>
                </a:solidFill>
                <a:latin typeface="Didact Gothic"/>
              </a:rPr>
              <a:t>ACTORS AND USECASES</a:t>
            </a:r>
          </a:p>
          <a:p>
            <a:pPr algn="l">
              <a:lnSpc>
                <a:spcPts val="8082"/>
              </a:lnSpc>
            </a:pPr>
          </a:p>
        </p:txBody>
      </p:sp>
      <p:grpSp>
        <p:nvGrpSpPr>
          <p:cNvPr name="Group 9" id="9"/>
          <p:cNvGrpSpPr/>
          <p:nvPr/>
        </p:nvGrpSpPr>
        <p:grpSpPr>
          <a:xfrm rot="0">
            <a:off x="8777507" y="2903342"/>
            <a:ext cx="8115300" cy="1047750"/>
            <a:chOff x="0" y="0"/>
            <a:chExt cx="10820400" cy="1397000"/>
          </a:xfrm>
        </p:grpSpPr>
        <p:sp>
          <p:nvSpPr>
            <p:cNvPr name="TextBox 10" id="10"/>
            <p:cNvSpPr txBox="true"/>
            <p:nvPr/>
          </p:nvSpPr>
          <p:spPr>
            <a:xfrm rot="0">
              <a:off x="2000515" y="9525"/>
              <a:ext cx="8819885" cy="1387475"/>
            </a:xfrm>
            <a:prstGeom prst="rect">
              <a:avLst/>
            </a:prstGeom>
          </p:spPr>
          <p:txBody>
            <a:bodyPr anchor="t" rtlCol="false" tIns="0" lIns="0" bIns="0" rIns="0">
              <a:spAutoFit/>
            </a:bodyPr>
            <a:lstStyle/>
            <a:p>
              <a:pPr algn="l">
                <a:lnSpc>
                  <a:spcPts val="4199"/>
                </a:lnSpc>
              </a:pPr>
              <a:r>
                <a:rPr lang="en-US" sz="3499">
                  <a:solidFill>
                    <a:srgbClr val="2B2B2B"/>
                  </a:solidFill>
                  <a:latin typeface="Didact Gothic"/>
                </a:rPr>
                <a:t> MESSAGE FLOW</a:t>
              </a:r>
            </a:p>
            <a:p>
              <a:pPr algn="l" marL="0" indent="0" lvl="0">
                <a:lnSpc>
                  <a:spcPts val="4199"/>
                </a:lnSpc>
              </a:pPr>
            </a:p>
          </p:txBody>
        </p:sp>
        <p:sp>
          <p:nvSpPr>
            <p:cNvPr name="AutoShape 11" id="11"/>
            <p:cNvSpPr/>
            <p:nvPr/>
          </p:nvSpPr>
          <p:spPr>
            <a:xfrm>
              <a:off x="0" y="275919"/>
              <a:ext cx="1116387" cy="0"/>
            </a:xfrm>
            <a:prstGeom prst="line">
              <a:avLst/>
            </a:prstGeom>
            <a:ln cap="flat" w="12700">
              <a:solidFill>
                <a:srgbClr val="2B2B2B"/>
              </a:solidFill>
              <a:prstDash val="solid"/>
              <a:headEnd type="none" len="sm" w="sm"/>
              <a:tailEnd type="arrow" len="sm" w="med"/>
            </a:ln>
          </p:spPr>
        </p:sp>
        <p:grpSp>
          <p:nvGrpSpPr>
            <p:cNvPr name="Group 12" id="12"/>
            <p:cNvGrpSpPr/>
            <p:nvPr/>
          </p:nvGrpSpPr>
          <p:grpSpPr>
            <a:xfrm rot="0">
              <a:off x="746967" y="161619"/>
              <a:ext cx="418675" cy="215900"/>
              <a:chOff x="0" y="0"/>
              <a:chExt cx="12313968" cy="6350000"/>
            </a:xfrm>
          </p:grpSpPr>
          <p:sp>
            <p:nvSpPr>
              <p:cNvPr name="Freeform 13" id="13"/>
              <p:cNvSpPr/>
              <p:nvPr/>
            </p:nvSpPr>
            <p:spPr>
              <a:xfrm flipH="false" flipV="false" rot="0">
                <a:off x="0" y="0"/>
                <a:ext cx="12313969" cy="6350000"/>
              </a:xfrm>
              <a:custGeom>
                <a:avLst/>
                <a:gdLst/>
                <a:ahLst/>
                <a:cxnLst/>
                <a:rect r="r" b="b" t="t" l="l"/>
                <a:pathLst>
                  <a:path h="6350000" w="12313969">
                    <a:moveTo>
                      <a:pt x="6156984" y="0"/>
                    </a:moveTo>
                    <a:cubicBezTo>
                      <a:pt x="2756576" y="0"/>
                      <a:pt x="0" y="1421496"/>
                      <a:pt x="0" y="3175000"/>
                    </a:cubicBezTo>
                    <a:cubicBezTo>
                      <a:pt x="0" y="4928504"/>
                      <a:pt x="2756576" y="6350000"/>
                      <a:pt x="6156984" y="6350000"/>
                    </a:cubicBezTo>
                    <a:cubicBezTo>
                      <a:pt x="9557393" y="6350000"/>
                      <a:pt x="12313969" y="4928504"/>
                      <a:pt x="12313969" y="3175000"/>
                    </a:cubicBezTo>
                    <a:cubicBezTo>
                      <a:pt x="12313969" y="1421496"/>
                      <a:pt x="9557393" y="0"/>
                      <a:pt x="6156984" y="0"/>
                    </a:cubicBezTo>
                    <a:close/>
                  </a:path>
                </a:pathLst>
              </a:custGeom>
              <a:solidFill>
                <a:srgbClr val="68BDB2"/>
              </a:solidFill>
            </p:spPr>
          </p:sp>
        </p:grpSp>
      </p:gr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Freeform 2" id="2"/>
          <p:cNvSpPr/>
          <p:nvPr/>
        </p:nvSpPr>
        <p:spPr>
          <a:xfrm flipH="false" flipV="false" rot="0">
            <a:off x="1871271" y="269874"/>
            <a:ext cx="14105666" cy="9258300"/>
          </a:xfrm>
          <a:custGeom>
            <a:avLst/>
            <a:gdLst/>
            <a:ahLst/>
            <a:cxnLst/>
            <a:rect r="r" b="b" t="t" l="l"/>
            <a:pathLst>
              <a:path h="9258300" w="14105666">
                <a:moveTo>
                  <a:pt x="0" y="0"/>
                </a:moveTo>
                <a:lnTo>
                  <a:pt x="14105666" y="0"/>
                </a:lnTo>
                <a:lnTo>
                  <a:pt x="14105666" y="9258300"/>
                </a:lnTo>
                <a:lnTo>
                  <a:pt x="0" y="9258300"/>
                </a:lnTo>
                <a:lnTo>
                  <a:pt x="0" y="0"/>
                </a:lnTo>
                <a:close/>
              </a:path>
            </a:pathLst>
          </a:custGeom>
          <a:blipFill>
            <a:blip r:embed="rId2"/>
            <a:stretch>
              <a:fillRect l="0" t="-1636" r="-2056" b="-2790"/>
            </a:stretch>
          </a:blipFill>
        </p:spPr>
      </p:sp>
      <p:sp>
        <p:nvSpPr>
          <p:cNvPr name="TextBox 3" id="3"/>
          <p:cNvSpPr txBox="true"/>
          <p:nvPr/>
        </p:nvSpPr>
        <p:spPr>
          <a:xfrm rot="0">
            <a:off x="1266920" y="9575799"/>
            <a:ext cx="15314368" cy="711201"/>
          </a:xfrm>
          <a:prstGeom prst="rect">
            <a:avLst/>
          </a:prstGeom>
        </p:spPr>
        <p:txBody>
          <a:bodyPr anchor="t" rtlCol="false" tIns="0" lIns="0" bIns="0" rIns="0">
            <a:spAutoFit/>
          </a:bodyPr>
          <a:lstStyle/>
          <a:p>
            <a:pPr algn="l">
              <a:lnSpc>
                <a:spcPts val="5500"/>
              </a:lnSpc>
            </a:pPr>
            <a:r>
              <a:rPr lang="en-US" sz="5000">
                <a:solidFill>
                  <a:srgbClr val="2B2B2B"/>
                </a:solidFill>
                <a:latin typeface="Didact Gothic"/>
              </a:rPr>
              <a:t>Figure depicting the sequence Diagram for our system</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2B2B2B"/>
        </a:solidFill>
      </p:bgPr>
    </p:bg>
    <p:spTree>
      <p:nvGrpSpPr>
        <p:cNvPr id="1" name=""/>
        <p:cNvGrpSpPr/>
        <p:nvPr/>
      </p:nvGrpSpPr>
      <p:grpSpPr>
        <a:xfrm>
          <a:off x="0" y="0"/>
          <a:ext cx="0" cy="0"/>
          <a:chOff x="0" y="0"/>
          <a:chExt cx="0" cy="0"/>
        </a:xfrm>
      </p:grpSpPr>
      <p:sp>
        <p:nvSpPr>
          <p:cNvPr name="Freeform 2" id="2"/>
          <p:cNvSpPr/>
          <p:nvPr/>
        </p:nvSpPr>
        <p:spPr>
          <a:xfrm flipH="false" flipV="false" rot="0">
            <a:off x="-4322008" y="3"/>
            <a:ext cx="10287000" cy="10287000"/>
          </a:xfrm>
          <a:custGeom>
            <a:avLst/>
            <a:gdLst/>
            <a:ahLst/>
            <a:cxnLst/>
            <a:rect r="r" b="b" t="t" l="l"/>
            <a:pathLst>
              <a:path h="10287000" w="10287000">
                <a:moveTo>
                  <a:pt x="0" y="0"/>
                </a:moveTo>
                <a:lnTo>
                  <a:pt x="10287000" y="0"/>
                </a:lnTo>
                <a:lnTo>
                  <a:pt x="10287000" y="10287000"/>
                </a:lnTo>
                <a:lnTo>
                  <a:pt x="0" y="10287000"/>
                </a:lnTo>
                <a:lnTo>
                  <a:pt x="0" y="0"/>
                </a:lnTo>
                <a:close/>
              </a:path>
            </a:pathLst>
          </a:custGeom>
          <a:blipFill>
            <a:blip r:embed="rId2">
              <a:alphaModFix amt="6999"/>
              <a:extLst>
                <a:ext uri="{96DAC541-7B7A-43D3-8B79-37D633B846F1}">
                  <asvg:svgBlip xmlns:asvg="http://schemas.microsoft.com/office/drawing/2016/SVG/main" r:embed="rId3"/>
                </a:ext>
              </a:extLst>
            </a:blip>
            <a:stretch>
              <a:fillRect l="0" t="0" r="0" b="0"/>
            </a:stretch>
          </a:blipFill>
        </p:spPr>
      </p:sp>
      <p:sp>
        <p:nvSpPr>
          <p:cNvPr name="AutoShape 3" id="3"/>
          <p:cNvSpPr/>
          <p:nvPr/>
        </p:nvSpPr>
        <p:spPr>
          <a:xfrm flipH="true" flipV="true">
            <a:off x="8509341" y="1028706"/>
            <a:ext cx="4763" cy="8229600"/>
          </a:xfrm>
          <a:prstGeom prst="line">
            <a:avLst/>
          </a:prstGeom>
          <a:ln cap="flat" w="9525">
            <a:solidFill>
              <a:srgbClr val="68BDB2"/>
            </a:solidFill>
            <a:prstDash val="solid"/>
            <a:headEnd type="none" len="sm" w="sm"/>
            <a:tailEnd type="none" len="sm" w="sm"/>
          </a:ln>
        </p:spPr>
      </p:sp>
      <p:sp>
        <p:nvSpPr>
          <p:cNvPr name="Freeform 4" id="4"/>
          <p:cNvSpPr/>
          <p:nvPr/>
        </p:nvSpPr>
        <p:spPr>
          <a:xfrm flipH="false" flipV="false" rot="0">
            <a:off x="702224" y="528898"/>
            <a:ext cx="652951" cy="499805"/>
          </a:xfrm>
          <a:custGeom>
            <a:avLst/>
            <a:gdLst/>
            <a:ahLst/>
            <a:cxnLst/>
            <a:rect r="r" b="b" t="t" l="l"/>
            <a:pathLst>
              <a:path h="499805" w="652951">
                <a:moveTo>
                  <a:pt x="0" y="0"/>
                </a:moveTo>
                <a:lnTo>
                  <a:pt x="652952" y="0"/>
                </a:lnTo>
                <a:lnTo>
                  <a:pt x="652952" y="499805"/>
                </a:lnTo>
                <a:lnTo>
                  <a:pt x="0" y="49980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679072" y="3776823"/>
            <a:ext cx="8147599" cy="3266313"/>
          </a:xfrm>
          <a:prstGeom prst="rect">
            <a:avLst/>
          </a:prstGeom>
        </p:spPr>
        <p:txBody>
          <a:bodyPr anchor="t" rtlCol="false" tIns="0" lIns="0" bIns="0" rIns="0">
            <a:spAutoFit/>
          </a:bodyPr>
          <a:lstStyle/>
          <a:p>
            <a:pPr algn="l" marL="0" indent="0" lvl="0">
              <a:lnSpc>
                <a:spcPts val="4322"/>
              </a:lnSpc>
            </a:pPr>
            <a:r>
              <a:rPr lang="en-US" sz="3601">
                <a:solidFill>
                  <a:srgbClr val="68BDB2"/>
                </a:solidFill>
                <a:latin typeface="Didact Gothic"/>
              </a:rPr>
              <a:t>A CLASS DIAGRAM IS A TYPE OF STATIC STRUCTURE DIAGRAM IN THE UNIFIED MODELING LANGUAGE (UML) THAT REPRESENTS THE STRUCTURE AND RELATIONSHIPS OF CLASSES IN A SYSTEM OR SOFTWARE APPLICATION. </a:t>
            </a:r>
          </a:p>
        </p:txBody>
      </p:sp>
      <p:sp>
        <p:nvSpPr>
          <p:cNvPr name="TextBox 6" id="6"/>
          <p:cNvSpPr txBox="true"/>
          <p:nvPr/>
        </p:nvSpPr>
        <p:spPr>
          <a:xfrm rot="0">
            <a:off x="361742" y="1345785"/>
            <a:ext cx="8782258" cy="866783"/>
          </a:xfrm>
          <a:prstGeom prst="rect">
            <a:avLst/>
          </a:prstGeom>
        </p:spPr>
        <p:txBody>
          <a:bodyPr anchor="t" rtlCol="false" tIns="0" lIns="0" bIns="0" rIns="0">
            <a:spAutoFit/>
          </a:bodyPr>
          <a:lstStyle/>
          <a:p>
            <a:pPr algn="l" marL="0" indent="0" lvl="0">
              <a:lnSpc>
                <a:spcPts val="6600"/>
              </a:lnSpc>
            </a:pPr>
            <a:r>
              <a:rPr lang="en-US" sz="6000">
                <a:solidFill>
                  <a:srgbClr val="F4F4F4"/>
                </a:solidFill>
                <a:latin typeface="Didact Gothic"/>
              </a:rPr>
              <a:t>D.   CLASS DIAGRAMS</a:t>
            </a:r>
          </a:p>
        </p:txBody>
      </p:sp>
      <p:sp>
        <p:nvSpPr>
          <p:cNvPr name="Freeform 7" id="7"/>
          <p:cNvSpPr/>
          <p:nvPr/>
        </p:nvSpPr>
        <p:spPr>
          <a:xfrm flipH="false" flipV="false" rot="0">
            <a:off x="9439034" y="3"/>
            <a:ext cx="7509142" cy="10287000"/>
          </a:xfrm>
          <a:custGeom>
            <a:avLst/>
            <a:gdLst/>
            <a:ahLst/>
            <a:cxnLst/>
            <a:rect r="r" b="b" t="t" l="l"/>
            <a:pathLst>
              <a:path h="10287000" w="7509142">
                <a:moveTo>
                  <a:pt x="0" y="0"/>
                </a:moveTo>
                <a:lnTo>
                  <a:pt x="7509142" y="0"/>
                </a:lnTo>
                <a:lnTo>
                  <a:pt x="7509142" y="10287000"/>
                </a:lnTo>
                <a:lnTo>
                  <a:pt x="0" y="10287000"/>
                </a:lnTo>
                <a:lnTo>
                  <a:pt x="0" y="0"/>
                </a:lnTo>
                <a:close/>
              </a:path>
            </a:pathLst>
          </a:custGeom>
          <a:blipFill>
            <a:blip r:embed="rId6"/>
            <a:stretch>
              <a:fillRect l="-7277" t="0" r="-98212" b="0"/>
            </a:stretch>
          </a:blipFill>
        </p:spPr>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TextBox 2" id="2"/>
          <p:cNvSpPr txBox="true"/>
          <p:nvPr/>
        </p:nvSpPr>
        <p:spPr>
          <a:xfrm rot="0">
            <a:off x="375749" y="1754751"/>
            <a:ext cx="7941188" cy="1077599"/>
          </a:xfrm>
          <a:prstGeom prst="rect">
            <a:avLst/>
          </a:prstGeom>
        </p:spPr>
        <p:txBody>
          <a:bodyPr anchor="t" rtlCol="false" tIns="0" lIns="0" bIns="0" rIns="0">
            <a:spAutoFit/>
          </a:bodyPr>
          <a:lstStyle/>
          <a:p>
            <a:pPr algn="l">
              <a:lnSpc>
                <a:spcPts val="8360"/>
              </a:lnSpc>
            </a:pPr>
            <a:r>
              <a:rPr lang="en-US" sz="7600">
                <a:solidFill>
                  <a:srgbClr val="2B2B2B"/>
                </a:solidFill>
                <a:latin typeface="Didact Gothic"/>
              </a:rPr>
              <a:t>CHARACTERISTICS</a:t>
            </a:r>
          </a:p>
        </p:txBody>
      </p:sp>
      <p:sp>
        <p:nvSpPr>
          <p:cNvPr name="TextBox 3" id="3"/>
          <p:cNvSpPr txBox="true"/>
          <p:nvPr/>
        </p:nvSpPr>
        <p:spPr>
          <a:xfrm rot="0">
            <a:off x="12242217" y="1164201"/>
            <a:ext cx="6655048" cy="514350"/>
          </a:xfrm>
          <a:prstGeom prst="rect">
            <a:avLst/>
          </a:prstGeom>
        </p:spPr>
        <p:txBody>
          <a:bodyPr anchor="t" rtlCol="false" tIns="0" lIns="0" bIns="0" rIns="0">
            <a:spAutoFit/>
          </a:bodyPr>
          <a:lstStyle/>
          <a:p>
            <a:pPr algn="l" marL="0" indent="0" lvl="0">
              <a:lnSpc>
                <a:spcPts val="4199"/>
              </a:lnSpc>
            </a:pPr>
            <a:r>
              <a:rPr lang="en-US" sz="3499">
                <a:solidFill>
                  <a:srgbClr val="2B2B2B"/>
                </a:solidFill>
                <a:latin typeface="Didact Gothic"/>
              </a:rPr>
              <a:t>CLASSES</a:t>
            </a:r>
          </a:p>
        </p:txBody>
      </p:sp>
      <p:sp>
        <p:nvSpPr>
          <p:cNvPr name="TextBox 4" id="4"/>
          <p:cNvSpPr txBox="true"/>
          <p:nvPr/>
        </p:nvSpPr>
        <p:spPr>
          <a:xfrm rot="0">
            <a:off x="12242217" y="3252798"/>
            <a:ext cx="6655048" cy="514350"/>
          </a:xfrm>
          <a:prstGeom prst="rect">
            <a:avLst/>
          </a:prstGeom>
        </p:spPr>
        <p:txBody>
          <a:bodyPr anchor="t" rtlCol="false" tIns="0" lIns="0" bIns="0" rIns="0">
            <a:spAutoFit/>
          </a:bodyPr>
          <a:lstStyle/>
          <a:p>
            <a:pPr algn="l" marL="0" indent="0" lvl="0">
              <a:lnSpc>
                <a:spcPts val="4199"/>
              </a:lnSpc>
            </a:pPr>
            <a:r>
              <a:rPr lang="en-US" sz="3499">
                <a:solidFill>
                  <a:srgbClr val="2B2B2B"/>
                </a:solidFill>
                <a:latin typeface="Didact Gothic"/>
              </a:rPr>
              <a:t>ATTRIBUTES</a:t>
            </a:r>
          </a:p>
        </p:txBody>
      </p:sp>
      <p:sp>
        <p:nvSpPr>
          <p:cNvPr name="TextBox 5" id="5"/>
          <p:cNvSpPr txBox="true"/>
          <p:nvPr/>
        </p:nvSpPr>
        <p:spPr>
          <a:xfrm rot="0">
            <a:off x="12242217" y="5439026"/>
            <a:ext cx="6655048" cy="514350"/>
          </a:xfrm>
          <a:prstGeom prst="rect">
            <a:avLst/>
          </a:prstGeom>
        </p:spPr>
        <p:txBody>
          <a:bodyPr anchor="t" rtlCol="false" tIns="0" lIns="0" bIns="0" rIns="0">
            <a:spAutoFit/>
          </a:bodyPr>
          <a:lstStyle/>
          <a:p>
            <a:pPr algn="l" marL="0" indent="0" lvl="0">
              <a:lnSpc>
                <a:spcPts val="4199"/>
              </a:lnSpc>
            </a:pPr>
            <a:r>
              <a:rPr lang="en-US" sz="3499">
                <a:solidFill>
                  <a:srgbClr val="2B2B2B"/>
                </a:solidFill>
                <a:latin typeface="Didact Gothic"/>
              </a:rPr>
              <a:t>METHODS</a:t>
            </a:r>
          </a:p>
        </p:txBody>
      </p:sp>
      <p:grpSp>
        <p:nvGrpSpPr>
          <p:cNvPr name="Group 6" id="6"/>
          <p:cNvGrpSpPr/>
          <p:nvPr/>
        </p:nvGrpSpPr>
        <p:grpSpPr>
          <a:xfrm rot="0">
            <a:off x="9715659" y="1230876"/>
            <a:ext cx="1127835" cy="9589658"/>
            <a:chOff x="0" y="0"/>
            <a:chExt cx="1503780" cy="12786210"/>
          </a:xfrm>
        </p:grpSpPr>
        <p:sp>
          <p:nvSpPr>
            <p:cNvPr name="AutoShape 7" id="7"/>
            <p:cNvSpPr/>
            <p:nvPr/>
          </p:nvSpPr>
          <p:spPr>
            <a:xfrm rot="-5400000">
              <a:off x="-6386755" y="6386755"/>
              <a:ext cx="12786210" cy="0"/>
            </a:xfrm>
            <a:prstGeom prst="line">
              <a:avLst/>
            </a:prstGeom>
            <a:ln cap="flat" w="12700">
              <a:solidFill>
                <a:srgbClr val="2B2B2B"/>
              </a:solidFill>
              <a:prstDash val="solid"/>
              <a:headEnd type="none" len="sm" w="sm"/>
              <a:tailEnd type="none" len="sm" w="sm"/>
            </a:ln>
          </p:spPr>
        </p:sp>
        <p:sp>
          <p:nvSpPr>
            <p:cNvPr name="AutoShape 8" id="8"/>
            <p:cNvSpPr/>
            <p:nvPr/>
          </p:nvSpPr>
          <p:spPr>
            <a:xfrm rot="0">
              <a:off x="12700" y="0"/>
              <a:ext cx="1491080" cy="0"/>
            </a:xfrm>
            <a:prstGeom prst="line">
              <a:avLst/>
            </a:prstGeom>
            <a:ln cap="flat" w="12700">
              <a:solidFill>
                <a:srgbClr val="2B2B2B"/>
              </a:solidFill>
              <a:prstDash val="solid"/>
              <a:headEnd type="none" len="sm" w="sm"/>
              <a:tailEnd type="arrow" len="sm" w="med"/>
            </a:ln>
          </p:spPr>
        </p:sp>
        <p:sp>
          <p:nvSpPr>
            <p:cNvPr name="AutoShape 9" id="9"/>
            <p:cNvSpPr/>
            <p:nvPr/>
          </p:nvSpPr>
          <p:spPr>
            <a:xfrm rot="0">
              <a:off x="12700" y="2924495"/>
              <a:ext cx="1491080" cy="0"/>
            </a:xfrm>
            <a:prstGeom prst="line">
              <a:avLst/>
            </a:prstGeom>
            <a:ln cap="flat" w="12700">
              <a:solidFill>
                <a:srgbClr val="2B2B2B"/>
              </a:solidFill>
              <a:prstDash val="solid"/>
              <a:headEnd type="none" len="sm" w="sm"/>
              <a:tailEnd type="arrow" len="sm" w="med"/>
            </a:ln>
          </p:spPr>
        </p:sp>
        <p:sp>
          <p:nvSpPr>
            <p:cNvPr name="AutoShape 10" id="10"/>
            <p:cNvSpPr/>
            <p:nvPr/>
          </p:nvSpPr>
          <p:spPr>
            <a:xfrm rot="0">
              <a:off x="12700" y="5848991"/>
              <a:ext cx="1491080" cy="0"/>
            </a:xfrm>
            <a:prstGeom prst="line">
              <a:avLst/>
            </a:prstGeom>
            <a:ln cap="flat" w="12700">
              <a:solidFill>
                <a:srgbClr val="2B2B2B"/>
              </a:solidFill>
              <a:prstDash val="solid"/>
              <a:headEnd type="none" len="sm" w="sm"/>
              <a:tailEnd type="arrow" len="sm" w="med"/>
            </a:ln>
          </p:spPr>
        </p:sp>
        <p:sp>
          <p:nvSpPr>
            <p:cNvPr name="AutoShape 11" id="11"/>
            <p:cNvSpPr/>
            <p:nvPr/>
          </p:nvSpPr>
          <p:spPr>
            <a:xfrm rot="0">
              <a:off x="12700" y="8773486"/>
              <a:ext cx="1491080" cy="0"/>
            </a:xfrm>
            <a:prstGeom prst="line">
              <a:avLst/>
            </a:prstGeom>
            <a:ln cap="flat" w="12700">
              <a:solidFill>
                <a:srgbClr val="2B2B2B"/>
              </a:solidFill>
              <a:prstDash val="solid"/>
              <a:headEnd type="none" len="sm" w="sm"/>
              <a:tailEnd type="arrow" len="sm" w="med"/>
            </a:ln>
          </p:spPr>
        </p:sp>
      </p:grpSp>
      <p:sp>
        <p:nvSpPr>
          <p:cNvPr name="TextBox 12" id="12"/>
          <p:cNvSpPr txBox="true"/>
          <p:nvPr/>
        </p:nvSpPr>
        <p:spPr>
          <a:xfrm rot="0">
            <a:off x="12242217" y="7639541"/>
            <a:ext cx="6655048" cy="514350"/>
          </a:xfrm>
          <a:prstGeom prst="rect">
            <a:avLst/>
          </a:prstGeom>
        </p:spPr>
        <p:txBody>
          <a:bodyPr anchor="t" rtlCol="false" tIns="0" lIns="0" bIns="0" rIns="0">
            <a:spAutoFit/>
          </a:bodyPr>
          <a:lstStyle/>
          <a:p>
            <a:pPr algn="l" marL="0" indent="0" lvl="0">
              <a:lnSpc>
                <a:spcPts val="4199"/>
              </a:lnSpc>
            </a:pPr>
            <a:r>
              <a:rPr lang="en-US" sz="3499">
                <a:solidFill>
                  <a:srgbClr val="2B2B2B"/>
                </a:solidFill>
                <a:latin typeface="Didact Gothic"/>
              </a:rPr>
              <a:t>RELATIONSHIPS</a:t>
            </a:r>
          </a:p>
        </p:txBody>
      </p:sp>
      <p:sp>
        <p:nvSpPr>
          <p:cNvPr name="Freeform 13" id="13"/>
          <p:cNvSpPr/>
          <p:nvPr/>
        </p:nvSpPr>
        <p:spPr>
          <a:xfrm flipH="false" flipV="false" rot="0">
            <a:off x="375749" y="528895"/>
            <a:ext cx="652951" cy="499805"/>
          </a:xfrm>
          <a:custGeom>
            <a:avLst/>
            <a:gdLst/>
            <a:ahLst/>
            <a:cxnLst/>
            <a:rect r="r" b="b" t="t" l="l"/>
            <a:pathLst>
              <a:path h="499805" w="652951">
                <a:moveTo>
                  <a:pt x="0" y="0"/>
                </a:moveTo>
                <a:lnTo>
                  <a:pt x="652951" y="0"/>
                </a:lnTo>
                <a:lnTo>
                  <a:pt x="652951" y="499805"/>
                </a:lnTo>
                <a:lnTo>
                  <a:pt x="0" y="49980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Freeform 2" id="2"/>
          <p:cNvSpPr/>
          <p:nvPr/>
        </p:nvSpPr>
        <p:spPr>
          <a:xfrm flipH="false" flipV="false" rot="0">
            <a:off x="3047046" y="517828"/>
            <a:ext cx="11169632" cy="8416619"/>
          </a:xfrm>
          <a:custGeom>
            <a:avLst/>
            <a:gdLst/>
            <a:ahLst/>
            <a:cxnLst/>
            <a:rect r="r" b="b" t="t" l="l"/>
            <a:pathLst>
              <a:path h="8416619" w="11169632">
                <a:moveTo>
                  <a:pt x="0" y="0"/>
                </a:moveTo>
                <a:lnTo>
                  <a:pt x="11169632" y="0"/>
                </a:lnTo>
                <a:lnTo>
                  <a:pt x="11169632" y="8416619"/>
                </a:lnTo>
                <a:lnTo>
                  <a:pt x="0" y="8416619"/>
                </a:lnTo>
                <a:lnTo>
                  <a:pt x="0" y="0"/>
                </a:lnTo>
                <a:close/>
              </a:path>
            </a:pathLst>
          </a:custGeom>
          <a:blipFill>
            <a:blip r:embed="rId2"/>
            <a:stretch>
              <a:fillRect l="0" t="0" r="0" b="0"/>
            </a:stretch>
          </a:blipFill>
        </p:spPr>
      </p:sp>
      <p:sp>
        <p:nvSpPr>
          <p:cNvPr name="TextBox 3" id="3"/>
          <p:cNvSpPr txBox="true"/>
          <p:nvPr/>
        </p:nvSpPr>
        <p:spPr>
          <a:xfrm rot="0">
            <a:off x="1486816" y="9305925"/>
            <a:ext cx="15314368" cy="711201"/>
          </a:xfrm>
          <a:prstGeom prst="rect">
            <a:avLst/>
          </a:prstGeom>
        </p:spPr>
        <p:txBody>
          <a:bodyPr anchor="t" rtlCol="false" tIns="0" lIns="0" bIns="0" rIns="0">
            <a:spAutoFit/>
          </a:bodyPr>
          <a:lstStyle/>
          <a:p>
            <a:pPr algn="l">
              <a:lnSpc>
                <a:spcPts val="5500"/>
              </a:lnSpc>
            </a:pPr>
            <a:r>
              <a:rPr lang="en-US" sz="5000">
                <a:solidFill>
                  <a:srgbClr val="2B2B2B"/>
                </a:solidFill>
                <a:latin typeface="Didact Gothic"/>
              </a:rPr>
              <a:t>Figure depicting the class Diagram for our system</a:t>
            </a:r>
          </a:p>
        </p:txBody>
      </p:sp>
    </p:spTree>
  </p:cSld>
  <p:clrMapOvr>
    <a:masterClrMapping/>
  </p:clrMapOvr>
</p:sld>
</file>

<file path=ppt/slides/slide18.xml><?xml version="1.0" encoding="utf-8"?>
<p:sld xmlns:p="http://schemas.openxmlformats.org/presentationml/2006/main" xmlns:a="http://schemas.openxmlformats.org/drawingml/2006/main">
  <p:cSld>
    <p:bg>
      <p:bgPr>
        <a:solidFill>
          <a:srgbClr val="F4F4F4"/>
        </a:solidFill>
      </p:bgPr>
    </p:bg>
    <p:spTree>
      <p:nvGrpSpPr>
        <p:cNvPr id="1" name=""/>
        <p:cNvGrpSpPr/>
        <p:nvPr/>
      </p:nvGrpSpPr>
      <p:grpSpPr>
        <a:xfrm>
          <a:off x="0" y="0"/>
          <a:ext cx="0" cy="0"/>
          <a:chOff x="0" y="0"/>
          <a:chExt cx="0" cy="0"/>
        </a:xfrm>
      </p:grpSpPr>
      <p:sp>
        <p:nvSpPr>
          <p:cNvPr name="TextBox 2" id="2"/>
          <p:cNvSpPr txBox="true"/>
          <p:nvPr/>
        </p:nvSpPr>
        <p:spPr>
          <a:xfrm rot="0">
            <a:off x="926018" y="1104900"/>
            <a:ext cx="12363501" cy="984250"/>
          </a:xfrm>
          <a:prstGeom prst="rect">
            <a:avLst/>
          </a:prstGeom>
        </p:spPr>
        <p:txBody>
          <a:bodyPr anchor="t" rtlCol="false" tIns="0" lIns="0" bIns="0" rIns="0">
            <a:spAutoFit/>
          </a:bodyPr>
          <a:lstStyle/>
          <a:p>
            <a:pPr algn="l">
              <a:lnSpc>
                <a:spcPts val="7699"/>
              </a:lnSpc>
            </a:pPr>
            <a:r>
              <a:rPr lang="en-US" sz="6999">
                <a:solidFill>
                  <a:srgbClr val="2B2B2B"/>
                </a:solidFill>
                <a:latin typeface="Didact Gothic"/>
              </a:rPr>
              <a:t>Advantages of a class diagram</a:t>
            </a:r>
          </a:p>
        </p:txBody>
      </p:sp>
      <p:sp>
        <p:nvSpPr>
          <p:cNvPr name="TextBox 3" id="3"/>
          <p:cNvSpPr txBox="true"/>
          <p:nvPr/>
        </p:nvSpPr>
        <p:spPr>
          <a:xfrm rot="0">
            <a:off x="395478" y="3799383"/>
            <a:ext cx="5781573" cy="3574304"/>
          </a:xfrm>
          <a:prstGeom prst="rect">
            <a:avLst/>
          </a:prstGeom>
        </p:spPr>
        <p:txBody>
          <a:bodyPr anchor="t" rtlCol="false" tIns="0" lIns="0" bIns="0" rIns="0">
            <a:spAutoFit/>
          </a:bodyPr>
          <a:lstStyle/>
          <a:p>
            <a:pPr algn="l">
              <a:lnSpc>
                <a:spcPts val="4740"/>
              </a:lnSpc>
            </a:pPr>
            <a:r>
              <a:rPr lang="en-US" sz="3385">
                <a:solidFill>
                  <a:srgbClr val="2B2B2B"/>
                </a:solidFill>
                <a:latin typeface="Didact Gothic"/>
              </a:rPr>
              <a:t>beside are the various advantages of using a class Diagram for our archival and retrieval of missing object using an image matching algorithm</a:t>
            </a:r>
          </a:p>
        </p:txBody>
      </p:sp>
      <p:grpSp>
        <p:nvGrpSpPr>
          <p:cNvPr name="Group 4" id="4"/>
          <p:cNvGrpSpPr/>
          <p:nvPr/>
        </p:nvGrpSpPr>
        <p:grpSpPr>
          <a:xfrm rot="0">
            <a:off x="6624281" y="3535915"/>
            <a:ext cx="4184854" cy="1047750"/>
            <a:chOff x="0" y="0"/>
            <a:chExt cx="5579805" cy="1397000"/>
          </a:xfrm>
        </p:grpSpPr>
        <p:sp>
          <p:nvSpPr>
            <p:cNvPr name="TextBox 5" id="5"/>
            <p:cNvSpPr txBox="true"/>
            <p:nvPr/>
          </p:nvSpPr>
          <p:spPr>
            <a:xfrm rot="0">
              <a:off x="1031614" y="9525"/>
              <a:ext cx="4548190" cy="1387475"/>
            </a:xfrm>
            <a:prstGeom prst="rect">
              <a:avLst/>
            </a:prstGeom>
          </p:spPr>
          <p:txBody>
            <a:bodyPr anchor="t" rtlCol="false" tIns="0" lIns="0" bIns="0" rIns="0">
              <a:spAutoFit/>
            </a:bodyPr>
            <a:lstStyle/>
            <a:p>
              <a:pPr algn="l" marL="0" indent="0" lvl="0">
                <a:lnSpc>
                  <a:spcPts val="4199"/>
                </a:lnSpc>
              </a:pPr>
              <a:r>
                <a:rPr lang="en-US" sz="3499">
                  <a:solidFill>
                    <a:srgbClr val="2B2B2B"/>
                  </a:solidFill>
                  <a:latin typeface="Didact Gothic"/>
                </a:rPr>
                <a:t>⦁ VISUALIZATION OF STRUCTURE</a:t>
              </a:r>
            </a:p>
          </p:txBody>
        </p:sp>
        <p:sp>
          <p:nvSpPr>
            <p:cNvPr name="AutoShape 6" id="6"/>
            <p:cNvSpPr/>
            <p:nvPr/>
          </p:nvSpPr>
          <p:spPr>
            <a:xfrm>
              <a:off x="0" y="275919"/>
              <a:ext cx="575692" cy="0"/>
            </a:xfrm>
            <a:prstGeom prst="line">
              <a:avLst/>
            </a:prstGeom>
            <a:ln cap="flat" w="12700">
              <a:solidFill>
                <a:srgbClr val="2B2B2B"/>
              </a:solidFill>
              <a:prstDash val="solid"/>
              <a:headEnd type="none" len="sm" w="sm"/>
              <a:tailEnd type="arrow" len="sm" w="med"/>
            </a:ln>
          </p:spPr>
        </p:sp>
        <p:grpSp>
          <p:nvGrpSpPr>
            <p:cNvPr name="Group 7" id="7"/>
            <p:cNvGrpSpPr/>
            <p:nvPr/>
          </p:nvGrpSpPr>
          <p:grpSpPr>
            <a:xfrm rot="0">
              <a:off x="385192" y="161619"/>
              <a:ext cx="215900" cy="215900"/>
              <a:chOff x="0" y="0"/>
              <a:chExt cx="6350000" cy="6350000"/>
            </a:xfrm>
          </p:grpSpPr>
          <p:sp>
            <p:nvSpPr>
              <p:cNvPr name="Freeform 8" id="8"/>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68BDB2"/>
              </a:solidFill>
            </p:spPr>
          </p:sp>
        </p:grpSp>
      </p:grpSp>
      <p:grpSp>
        <p:nvGrpSpPr>
          <p:cNvPr name="Group 9" id="9"/>
          <p:cNvGrpSpPr/>
          <p:nvPr/>
        </p:nvGrpSpPr>
        <p:grpSpPr>
          <a:xfrm rot="0">
            <a:off x="6624281" y="7717705"/>
            <a:ext cx="4184854" cy="523875"/>
            <a:chOff x="0" y="0"/>
            <a:chExt cx="5579805" cy="698500"/>
          </a:xfrm>
        </p:grpSpPr>
        <p:sp>
          <p:nvSpPr>
            <p:cNvPr name="TextBox 10" id="10"/>
            <p:cNvSpPr txBox="true"/>
            <p:nvPr/>
          </p:nvSpPr>
          <p:spPr>
            <a:xfrm rot="0">
              <a:off x="1031614" y="9525"/>
              <a:ext cx="4548190" cy="688975"/>
            </a:xfrm>
            <a:prstGeom prst="rect">
              <a:avLst/>
            </a:prstGeom>
          </p:spPr>
          <p:txBody>
            <a:bodyPr anchor="t" rtlCol="false" tIns="0" lIns="0" bIns="0" rIns="0">
              <a:spAutoFit/>
            </a:bodyPr>
            <a:lstStyle/>
            <a:p>
              <a:pPr algn="l" marL="0" indent="0" lvl="0">
                <a:lnSpc>
                  <a:spcPts val="4199"/>
                </a:lnSpc>
              </a:pPr>
              <a:r>
                <a:rPr lang="en-US" sz="3499">
                  <a:solidFill>
                    <a:srgbClr val="2B2B2B"/>
                  </a:solidFill>
                  <a:latin typeface="Didact Gothic"/>
                </a:rPr>
                <a:t>⦁ MODULARITY</a:t>
              </a:r>
            </a:p>
          </p:txBody>
        </p:sp>
        <p:sp>
          <p:nvSpPr>
            <p:cNvPr name="AutoShape 11" id="11"/>
            <p:cNvSpPr/>
            <p:nvPr/>
          </p:nvSpPr>
          <p:spPr>
            <a:xfrm>
              <a:off x="0" y="275919"/>
              <a:ext cx="575692" cy="0"/>
            </a:xfrm>
            <a:prstGeom prst="line">
              <a:avLst/>
            </a:prstGeom>
            <a:ln cap="flat" w="12700">
              <a:solidFill>
                <a:srgbClr val="2B2B2B"/>
              </a:solidFill>
              <a:prstDash val="solid"/>
              <a:headEnd type="none" len="sm" w="sm"/>
              <a:tailEnd type="arrow" len="sm" w="med"/>
            </a:ln>
          </p:spPr>
        </p:sp>
        <p:grpSp>
          <p:nvGrpSpPr>
            <p:cNvPr name="Group 12" id="12"/>
            <p:cNvGrpSpPr/>
            <p:nvPr/>
          </p:nvGrpSpPr>
          <p:grpSpPr>
            <a:xfrm rot="0">
              <a:off x="385192" y="161619"/>
              <a:ext cx="215900" cy="215900"/>
              <a:chOff x="0" y="0"/>
              <a:chExt cx="6350000" cy="6350000"/>
            </a:xfrm>
          </p:grpSpPr>
          <p:sp>
            <p:nvSpPr>
              <p:cNvPr name="Freeform 13" id="13"/>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80DB89"/>
              </a:solidFill>
            </p:spPr>
          </p:sp>
        </p:grpSp>
      </p:grpSp>
      <p:sp>
        <p:nvSpPr>
          <p:cNvPr name="AutoShape 14" id="14"/>
          <p:cNvSpPr/>
          <p:nvPr/>
        </p:nvSpPr>
        <p:spPr>
          <a:xfrm flipH="true" flipV="true">
            <a:off x="6177052" y="2483045"/>
            <a:ext cx="4763" cy="8229600"/>
          </a:xfrm>
          <a:prstGeom prst="line">
            <a:avLst/>
          </a:prstGeom>
          <a:ln cap="flat" w="9525">
            <a:solidFill>
              <a:srgbClr val="68BDB2"/>
            </a:solidFill>
            <a:prstDash val="solid"/>
            <a:headEnd type="none" len="sm" w="sm"/>
            <a:tailEnd type="none" len="sm" w="sm"/>
          </a:ln>
        </p:spPr>
      </p:sp>
      <p:grpSp>
        <p:nvGrpSpPr>
          <p:cNvPr name="Group 15" id="15"/>
          <p:cNvGrpSpPr/>
          <p:nvPr/>
        </p:nvGrpSpPr>
        <p:grpSpPr>
          <a:xfrm rot="0">
            <a:off x="11902063" y="3427217"/>
            <a:ext cx="5614176" cy="523875"/>
            <a:chOff x="0" y="0"/>
            <a:chExt cx="7485568" cy="698500"/>
          </a:xfrm>
        </p:grpSpPr>
        <p:sp>
          <p:nvSpPr>
            <p:cNvPr name="TextBox 16" id="16"/>
            <p:cNvSpPr txBox="true"/>
            <p:nvPr/>
          </p:nvSpPr>
          <p:spPr>
            <a:xfrm rot="0">
              <a:off x="1383959" y="9525"/>
              <a:ext cx="6101609" cy="688975"/>
            </a:xfrm>
            <a:prstGeom prst="rect">
              <a:avLst/>
            </a:prstGeom>
          </p:spPr>
          <p:txBody>
            <a:bodyPr anchor="t" rtlCol="false" tIns="0" lIns="0" bIns="0" rIns="0">
              <a:spAutoFit/>
            </a:bodyPr>
            <a:lstStyle/>
            <a:p>
              <a:pPr algn="l" marL="0" indent="0" lvl="0">
                <a:lnSpc>
                  <a:spcPts val="4199"/>
                </a:lnSpc>
              </a:pPr>
              <a:r>
                <a:rPr lang="en-US" sz="3499">
                  <a:solidFill>
                    <a:srgbClr val="2B2B2B"/>
                  </a:solidFill>
                  <a:latin typeface="Didact Gothic"/>
                </a:rPr>
                <a:t>⦁ REUSABILITY</a:t>
              </a:r>
            </a:p>
          </p:txBody>
        </p:sp>
        <p:sp>
          <p:nvSpPr>
            <p:cNvPr name="AutoShape 17" id="17"/>
            <p:cNvSpPr/>
            <p:nvPr/>
          </p:nvSpPr>
          <p:spPr>
            <a:xfrm>
              <a:off x="0" y="275919"/>
              <a:ext cx="772318" cy="0"/>
            </a:xfrm>
            <a:prstGeom prst="line">
              <a:avLst/>
            </a:prstGeom>
            <a:ln cap="flat" w="12700">
              <a:solidFill>
                <a:srgbClr val="2B2B2B"/>
              </a:solidFill>
              <a:prstDash val="solid"/>
              <a:headEnd type="none" len="sm" w="sm"/>
              <a:tailEnd type="arrow" len="sm" w="med"/>
            </a:ln>
          </p:spPr>
        </p:sp>
        <p:grpSp>
          <p:nvGrpSpPr>
            <p:cNvPr name="Group 18" id="18"/>
            <p:cNvGrpSpPr/>
            <p:nvPr/>
          </p:nvGrpSpPr>
          <p:grpSpPr>
            <a:xfrm rot="0">
              <a:off x="516753" y="161619"/>
              <a:ext cx="289640" cy="215900"/>
              <a:chOff x="0" y="0"/>
              <a:chExt cx="8518821" cy="6350000"/>
            </a:xfrm>
          </p:grpSpPr>
          <p:sp>
            <p:nvSpPr>
              <p:cNvPr name="Freeform 19" id="19"/>
              <p:cNvSpPr/>
              <p:nvPr/>
            </p:nvSpPr>
            <p:spPr>
              <a:xfrm flipH="false" flipV="false" rot="0">
                <a:off x="0" y="0"/>
                <a:ext cx="8518821" cy="6350000"/>
              </a:xfrm>
              <a:custGeom>
                <a:avLst/>
                <a:gdLst/>
                <a:ahLst/>
                <a:cxnLst/>
                <a:rect r="r" b="b" t="t" l="l"/>
                <a:pathLst>
                  <a:path h="6350000" w="8518821">
                    <a:moveTo>
                      <a:pt x="4259411" y="0"/>
                    </a:moveTo>
                    <a:cubicBezTo>
                      <a:pt x="1907003" y="0"/>
                      <a:pt x="0" y="1421496"/>
                      <a:pt x="0" y="3175000"/>
                    </a:cubicBezTo>
                    <a:cubicBezTo>
                      <a:pt x="0" y="4928504"/>
                      <a:pt x="1907003" y="6350000"/>
                      <a:pt x="4259411" y="6350000"/>
                    </a:cubicBezTo>
                    <a:cubicBezTo>
                      <a:pt x="6611818" y="6350000"/>
                      <a:pt x="8518821" y="4928504"/>
                      <a:pt x="8518821" y="3175000"/>
                    </a:cubicBezTo>
                    <a:cubicBezTo>
                      <a:pt x="8518821" y="1421496"/>
                      <a:pt x="6611818" y="0"/>
                      <a:pt x="4259411" y="0"/>
                    </a:cubicBezTo>
                    <a:close/>
                  </a:path>
                </a:pathLst>
              </a:custGeom>
              <a:solidFill>
                <a:srgbClr val="68BDB2"/>
              </a:solidFill>
            </p:spPr>
          </p:sp>
        </p:grpSp>
      </p:grpSp>
      <p:grpSp>
        <p:nvGrpSpPr>
          <p:cNvPr name="Group 20" id="20"/>
          <p:cNvGrpSpPr/>
          <p:nvPr/>
        </p:nvGrpSpPr>
        <p:grpSpPr>
          <a:xfrm rot="0">
            <a:off x="12213582" y="7717705"/>
            <a:ext cx="4184854" cy="523875"/>
            <a:chOff x="0" y="0"/>
            <a:chExt cx="5579805" cy="698500"/>
          </a:xfrm>
        </p:grpSpPr>
        <p:sp>
          <p:nvSpPr>
            <p:cNvPr name="TextBox 21" id="21"/>
            <p:cNvSpPr txBox="true"/>
            <p:nvPr/>
          </p:nvSpPr>
          <p:spPr>
            <a:xfrm rot="0">
              <a:off x="1031614" y="9525"/>
              <a:ext cx="4548190" cy="688975"/>
            </a:xfrm>
            <a:prstGeom prst="rect">
              <a:avLst/>
            </a:prstGeom>
          </p:spPr>
          <p:txBody>
            <a:bodyPr anchor="t" rtlCol="false" tIns="0" lIns="0" bIns="0" rIns="0">
              <a:spAutoFit/>
            </a:bodyPr>
            <a:lstStyle/>
            <a:p>
              <a:pPr algn="l" marL="0" indent="0" lvl="0">
                <a:lnSpc>
                  <a:spcPts val="4199"/>
                </a:lnSpc>
              </a:pPr>
              <a:r>
                <a:rPr lang="en-US" sz="3499">
                  <a:solidFill>
                    <a:srgbClr val="2B2B2B"/>
                  </a:solidFill>
                  <a:latin typeface="Didact Gothic"/>
                </a:rPr>
                <a:t>⦁ ABSTRACTION</a:t>
              </a:r>
            </a:p>
          </p:txBody>
        </p:sp>
        <p:sp>
          <p:nvSpPr>
            <p:cNvPr name="AutoShape 22" id="22"/>
            <p:cNvSpPr/>
            <p:nvPr/>
          </p:nvSpPr>
          <p:spPr>
            <a:xfrm>
              <a:off x="0" y="275919"/>
              <a:ext cx="575692" cy="0"/>
            </a:xfrm>
            <a:prstGeom prst="line">
              <a:avLst/>
            </a:prstGeom>
            <a:ln cap="flat" w="12700">
              <a:solidFill>
                <a:srgbClr val="2B2B2B"/>
              </a:solidFill>
              <a:prstDash val="solid"/>
              <a:headEnd type="none" len="sm" w="sm"/>
              <a:tailEnd type="arrow" len="sm" w="med"/>
            </a:ln>
          </p:spPr>
        </p:sp>
        <p:grpSp>
          <p:nvGrpSpPr>
            <p:cNvPr name="Group 23" id="23"/>
            <p:cNvGrpSpPr/>
            <p:nvPr/>
          </p:nvGrpSpPr>
          <p:grpSpPr>
            <a:xfrm rot="0">
              <a:off x="385192" y="161619"/>
              <a:ext cx="215900" cy="215900"/>
              <a:chOff x="0" y="0"/>
              <a:chExt cx="6350000" cy="6350000"/>
            </a:xfrm>
          </p:grpSpPr>
          <p:sp>
            <p:nvSpPr>
              <p:cNvPr name="Freeform 24" id="24"/>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80DB89"/>
              </a:solidFill>
            </p:spPr>
          </p:sp>
        </p:grpSp>
      </p:gr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2B2B2B"/>
        </a:solidFill>
      </p:bgPr>
    </p:bg>
    <p:spTree>
      <p:nvGrpSpPr>
        <p:cNvPr id="1" name=""/>
        <p:cNvGrpSpPr/>
        <p:nvPr/>
      </p:nvGrpSpPr>
      <p:grpSpPr>
        <a:xfrm>
          <a:off x="0" y="0"/>
          <a:ext cx="0" cy="0"/>
          <a:chOff x="0" y="0"/>
          <a:chExt cx="0" cy="0"/>
        </a:xfrm>
      </p:grpSpPr>
      <p:sp>
        <p:nvSpPr>
          <p:cNvPr name="Freeform 2" id="2"/>
          <p:cNvSpPr/>
          <p:nvPr/>
        </p:nvSpPr>
        <p:spPr>
          <a:xfrm flipH="false" flipV="false" rot="0">
            <a:off x="-4322008" y="3"/>
            <a:ext cx="10287000" cy="10287000"/>
          </a:xfrm>
          <a:custGeom>
            <a:avLst/>
            <a:gdLst/>
            <a:ahLst/>
            <a:cxnLst/>
            <a:rect r="r" b="b" t="t" l="l"/>
            <a:pathLst>
              <a:path h="10287000" w="10287000">
                <a:moveTo>
                  <a:pt x="0" y="0"/>
                </a:moveTo>
                <a:lnTo>
                  <a:pt x="10287000" y="0"/>
                </a:lnTo>
                <a:lnTo>
                  <a:pt x="10287000" y="10287000"/>
                </a:lnTo>
                <a:lnTo>
                  <a:pt x="0" y="10287000"/>
                </a:lnTo>
                <a:lnTo>
                  <a:pt x="0" y="0"/>
                </a:lnTo>
                <a:close/>
              </a:path>
            </a:pathLst>
          </a:custGeom>
          <a:blipFill>
            <a:blip r:embed="rId2">
              <a:alphaModFix amt="6999"/>
              <a:extLst>
                <a:ext uri="{96DAC541-7B7A-43D3-8B79-37D633B846F1}">
                  <asvg:svgBlip xmlns:asvg="http://schemas.microsoft.com/office/drawing/2016/SVG/main" r:embed="rId3"/>
                </a:ext>
              </a:extLst>
            </a:blip>
            <a:stretch>
              <a:fillRect l="0" t="0" r="0" b="0"/>
            </a:stretch>
          </a:blipFill>
        </p:spPr>
      </p:sp>
      <p:sp>
        <p:nvSpPr>
          <p:cNvPr name="AutoShape 3" id="3"/>
          <p:cNvSpPr/>
          <p:nvPr/>
        </p:nvSpPr>
        <p:spPr>
          <a:xfrm flipH="true" flipV="true">
            <a:off x="8509341" y="1028706"/>
            <a:ext cx="4763" cy="8229600"/>
          </a:xfrm>
          <a:prstGeom prst="line">
            <a:avLst/>
          </a:prstGeom>
          <a:ln cap="flat" w="9525">
            <a:solidFill>
              <a:srgbClr val="68BDB2"/>
            </a:solidFill>
            <a:prstDash val="solid"/>
            <a:headEnd type="none" len="sm" w="sm"/>
            <a:tailEnd type="none" len="sm" w="sm"/>
          </a:ln>
        </p:spPr>
      </p:sp>
      <p:sp>
        <p:nvSpPr>
          <p:cNvPr name="Freeform 4" id="4"/>
          <p:cNvSpPr/>
          <p:nvPr/>
        </p:nvSpPr>
        <p:spPr>
          <a:xfrm flipH="false" flipV="false" rot="0">
            <a:off x="702224" y="528898"/>
            <a:ext cx="652951" cy="499805"/>
          </a:xfrm>
          <a:custGeom>
            <a:avLst/>
            <a:gdLst/>
            <a:ahLst/>
            <a:cxnLst/>
            <a:rect r="r" b="b" t="t" l="l"/>
            <a:pathLst>
              <a:path h="499805" w="652951">
                <a:moveTo>
                  <a:pt x="0" y="0"/>
                </a:moveTo>
                <a:lnTo>
                  <a:pt x="652952" y="0"/>
                </a:lnTo>
                <a:lnTo>
                  <a:pt x="652952" y="499805"/>
                </a:lnTo>
                <a:lnTo>
                  <a:pt x="0" y="49980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679072" y="4321209"/>
            <a:ext cx="8147599" cy="2721928"/>
          </a:xfrm>
          <a:prstGeom prst="rect">
            <a:avLst/>
          </a:prstGeom>
        </p:spPr>
        <p:txBody>
          <a:bodyPr anchor="t" rtlCol="false" tIns="0" lIns="0" bIns="0" rIns="0">
            <a:spAutoFit/>
          </a:bodyPr>
          <a:lstStyle/>
          <a:p>
            <a:pPr algn="l" marL="0" indent="0" lvl="0">
              <a:lnSpc>
                <a:spcPts val="4322"/>
              </a:lnSpc>
            </a:pPr>
            <a:r>
              <a:rPr lang="en-US" sz="3601">
                <a:solidFill>
                  <a:srgbClr val="68BDB2"/>
                </a:solidFill>
                <a:latin typeface="Didact Gothic"/>
              </a:rPr>
              <a:t> THE DEPLOYMENT DIAGRAM DESCRIBES THE PHYSICAL DEPLOYMENT OF INFORMATION GENERATED BY THE SOFTWARE PROGRAM ON HARDWARE COMPONENTS.  </a:t>
            </a:r>
          </a:p>
        </p:txBody>
      </p:sp>
      <p:sp>
        <p:nvSpPr>
          <p:cNvPr name="TextBox 6" id="6"/>
          <p:cNvSpPr txBox="true"/>
          <p:nvPr/>
        </p:nvSpPr>
        <p:spPr>
          <a:xfrm rot="0">
            <a:off x="0" y="1382435"/>
            <a:ext cx="10211581" cy="866783"/>
          </a:xfrm>
          <a:prstGeom prst="rect">
            <a:avLst/>
          </a:prstGeom>
        </p:spPr>
        <p:txBody>
          <a:bodyPr anchor="t" rtlCol="false" tIns="0" lIns="0" bIns="0" rIns="0">
            <a:spAutoFit/>
          </a:bodyPr>
          <a:lstStyle/>
          <a:p>
            <a:pPr algn="l" marL="0" indent="0" lvl="0">
              <a:lnSpc>
                <a:spcPts val="6600"/>
              </a:lnSpc>
            </a:pPr>
            <a:r>
              <a:rPr lang="en-US" sz="6000">
                <a:solidFill>
                  <a:srgbClr val="F4F4F4"/>
                </a:solidFill>
                <a:latin typeface="Didact Gothic"/>
              </a:rPr>
              <a:t>E.    DEPLOYMENT DIAGRAM</a:t>
            </a:r>
          </a:p>
        </p:txBody>
      </p:sp>
      <p:sp>
        <p:nvSpPr>
          <p:cNvPr name="Freeform 7" id="7"/>
          <p:cNvSpPr/>
          <p:nvPr/>
        </p:nvSpPr>
        <p:spPr>
          <a:xfrm flipH="false" flipV="false" rot="0">
            <a:off x="9439034" y="3"/>
            <a:ext cx="7509142" cy="10287000"/>
          </a:xfrm>
          <a:custGeom>
            <a:avLst/>
            <a:gdLst/>
            <a:ahLst/>
            <a:cxnLst/>
            <a:rect r="r" b="b" t="t" l="l"/>
            <a:pathLst>
              <a:path h="10287000" w="7509142">
                <a:moveTo>
                  <a:pt x="0" y="0"/>
                </a:moveTo>
                <a:lnTo>
                  <a:pt x="7509142" y="0"/>
                </a:lnTo>
                <a:lnTo>
                  <a:pt x="7509142" y="10287000"/>
                </a:lnTo>
                <a:lnTo>
                  <a:pt x="0" y="10287000"/>
                </a:lnTo>
                <a:lnTo>
                  <a:pt x="0" y="0"/>
                </a:lnTo>
                <a:close/>
              </a:path>
            </a:pathLst>
          </a:custGeom>
          <a:blipFill>
            <a:blip r:embed="rId6"/>
            <a:stretch>
              <a:fillRect l="-7277" t="0" r="-98212"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DBDADA"/>
        </a:solidFill>
      </p:bgPr>
    </p:bg>
    <p:spTree>
      <p:nvGrpSpPr>
        <p:cNvPr id="1" name=""/>
        <p:cNvGrpSpPr/>
        <p:nvPr/>
      </p:nvGrpSpPr>
      <p:grpSpPr>
        <a:xfrm>
          <a:off x="0" y="0"/>
          <a:ext cx="0" cy="0"/>
          <a:chOff x="0" y="0"/>
          <a:chExt cx="0" cy="0"/>
        </a:xfrm>
      </p:grpSpPr>
      <p:grpSp>
        <p:nvGrpSpPr>
          <p:cNvPr name="Group 2" id="2"/>
          <p:cNvGrpSpPr/>
          <p:nvPr/>
        </p:nvGrpSpPr>
        <p:grpSpPr>
          <a:xfrm rot="0">
            <a:off x="1028700" y="7176306"/>
            <a:ext cx="6068655" cy="2081994"/>
            <a:chOff x="0" y="0"/>
            <a:chExt cx="8091540" cy="2775991"/>
          </a:xfrm>
        </p:grpSpPr>
        <p:grpSp>
          <p:nvGrpSpPr>
            <p:cNvPr name="Group 3" id="3"/>
            <p:cNvGrpSpPr/>
            <p:nvPr/>
          </p:nvGrpSpPr>
          <p:grpSpPr>
            <a:xfrm rot="0">
              <a:off x="0" y="0"/>
              <a:ext cx="2697180" cy="2775991"/>
              <a:chOff x="0" y="0"/>
              <a:chExt cx="6350000" cy="6535547"/>
            </a:xfrm>
          </p:grpSpPr>
          <p:sp>
            <p:nvSpPr>
              <p:cNvPr name="Freeform 4" id="4"/>
              <p:cNvSpPr/>
              <p:nvPr/>
            </p:nvSpPr>
            <p:spPr>
              <a:xfrm flipH="false" flipV="false" rot="0">
                <a:off x="534289" y="450723"/>
                <a:ext cx="5284851" cy="5630545"/>
              </a:xfrm>
              <a:custGeom>
                <a:avLst/>
                <a:gdLst/>
                <a:ahLst/>
                <a:cxnLst/>
                <a:rect r="r" b="b" t="t" l="l"/>
                <a:pathLst>
                  <a:path h="5630545" w="5284851">
                    <a:moveTo>
                      <a:pt x="1151255" y="0"/>
                    </a:moveTo>
                    <a:lnTo>
                      <a:pt x="1154557" y="7366"/>
                    </a:lnTo>
                    <a:lnTo>
                      <a:pt x="1154557" y="195453"/>
                    </a:lnTo>
                    <a:lnTo>
                      <a:pt x="144526" y="677545"/>
                    </a:lnTo>
                    <a:lnTo>
                      <a:pt x="1154557" y="1159637"/>
                    </a:lnTo>
                    <a:lnTo>
                      <a:pt x="1154557" y="1347724"/>
                    </a:lnTo>
                    <a:lnTo>
                      <a:pt x="1151255" y="1355090"/>
                    </a:lnTo>
                    <a:lnTo>
                      <a:pt x="0" y="805561"/>
                    </a:lnTo>
                    <a:lnTo>
                      <a:pt x="0" y="549529"/>
                    </a:lnTo>
                    <a:lnTo>
                      <a:pt x="1151255" y="0"/>
                    </a:lnTo>
                    <a:close/>
                    <a:moveTo>
                      <a:pt x="2065147" y="549529"/>
                    </a:moveTo>
                    <a:lnTo>
                      <a:pt x="2065147" y="805561"/>
                    </a:lnTo>
                    <a:lnTo>
                      <a:pt x="3216402" y="1355090"/>
                    </a:lnTo>
                    <a:lnTo>
                      <a:pt x="3219704" y="1347724"/>
                    </a:lnTo>
                    <a:lnTo>
                      <a:pt x="3219704" y="1159637"/>
                    </a:lnTo>
                    <a:lnTo>
                      <a:pt x="2209673" y="677545"/>
                    </a:lnTo>
                    <a:lnTo>
                      <a:pt x="3219704" y="195453"/>
                    </a:lnTo>
                    <a:lnTo>
                      <a:pt x="3219704" y="7366"/>
                    </a:lnTo>
                    <a:lnTo>
                      <a:pt x="3216402" y="0"/>
                    </a:lnTo>
                    <a:lnTo>
                      <a:pt x="2065147" y="549529"/>
                    </a:lnTo>
                    <a:close/>
                    <a:moveTo>
                      <a:pt x="5284851" y="7366"/>
                    </a:moveTo>
                    <a:lnTo>
                      <a:pt x="5281676" y="0"/>
                    </a:lnTo>
                    <a:lnTo>
                      <a:pt x="4130421" y="549529"/>
                    </a:lnTo>
                    <a:lnTo>
                      <a:pt x="4130421" y="805561"/>
                    </a:lnTo>
                    <a:lnTo>
                      <a:pt x="5281676" y="1355090"/>
                    </a:lnTo>
                    <a:lnTo>
                      <a:pt x="5284851" y="1347724"/>
                    </a:lnTo>
                    <a:lnTo>
                      <a:pt x="5284851" y="1159637"/>
                    </a:lnTo>
                    <a:lnTo>
                      <a:pt x="4274820" y="677545"/>
                    </a:lnTo>
                    <a:lnTo>
                      <a:pt x="5284851" y="195453"/>
                    </a:lnTo>
                    <a:lnTo>
                      <a:pt x="5284851" y="7366"/>
                    </a:lnTo>
                    <a:close/>
                    <a:moveTo>
                      <a:pt x="0" y="4825111"/>
                    </a:moveTo>
                    <a:lnTo>
                      <a:pt x="0" y="5081016"/>
                    </a:lnTo>
                    <a:lnTo>
                      <a:pt x="1151255" y="5630545"/>
                    </a:lnTo>
                    <a:lnTo>
                      <a:pt x="1154557" y="5623306"/>
                    </a:lnTo>
                    <a:lnTo>
                      <a:pt x="1154557" y="5435219"/>
                    </a:lnTo>
                    <a:lnTo>
                      <a:pt x="144526" y="4953127"/>
                    </a:lnTo>
                    <a:lnTo>
                      <a:pt x="1154557" y="4471035"/>
                    </a:lnTo>
                    <a:lnTo>
                      <a:pt x="1154557" y="4282948"/>
                    </a:lnTo>
                    <a:lnTo>
                      <a:pt x="1151255" y="4275582"/>
                    </a:lnTo>
                    <a:lnTo>
                      <a:pt x="0" y="4825111"/>
                    </a:lnTo>
                    <a:close/>
                    <a:moveTo>
                      <a:pt x="2065147" y="4825111"/>
                    </a:moveTo>
                    <a:lnTo>
                      <a:pt x="2065147" y="5081016"/>
                    </a:lnTo>
                    <a:lnTo>
                      <a:pt x="3216402" y="5630545"/>
                    </a:lnTo>
                    <a:lnTo>
                      <a:pt x="3219704" y="5623306"/>
                    </a:lnTo>
                    <a:lnTo>
                      <a:pt x="3219704" y="5435219"/>
                    </a:lnTo>
                    <a:lnTo>
                      <a:pt x="2209673" y="4953127"/>
                    </a:lnTo>
                    <a:lnTo>
                      <a:pt x="3219704" y="4471035"/>
                    </a:lnTo>
                    <a:lnTo>
                      <a:pt x="3219704" y="4282948"/>
                    </a:lnTo>
                    <a:lnTo>
                      <a:pt x="3216402" y="4275582"/>
                    </a:lnTo>
                    <a:lnTo>
                      <a:pt x="2065147" y="4825111"/>
                    </a:lnTo>
                    <a:close/>
                    <a:moveTo>
                      <a:pt x="4130421" y="4825111"/>
                    </a:moveTo>
                    <a:lnTo>
                      <a:pt x="4130421" y="5081016"/>
                    </a:lnTo>
                    <a:lnTo>
                      <a:pt x="5281676" y="5630545"/>
                    </a:lnTo>
                    <a:lnTo>
                      <a:pt x="5284851" y="5623306"/>
                    </a:lnTo>
                    <a:lnTo>
                      <a:pt x="5284851" y="5435219"/>
                    </a:lnTo>
                    <a:lnTo>
                      <a:pt x="4274820" y="4953127"/>
                    </a:lnTo>
                    <a:lnTo>
                      <a:pt x="5284851" y="4471035"/>
                    </a:lnTo>
                    <a:lnTo>
                      <a:pt x="5284851" y="4282948"/>
                    </a:lnTo>
                    <a:lnTo>
                      <a:pt x="5281676" y="4275582"/>
                    </a:lnTo>
                    <a:lnTo>
                      <a:pt x="4130421" y="4825111"/>
                    </a:lnTo>
                    <a:close/>
                    <a:moveTo>
                      <a:pt x="4130421" y="2136648"/>
                    </a:moveTo>
                    <a:lnTo>
                      <a:pt x="4130421" y="2324735"/>
                    </a:lnTo>
                    <a:lnTo>
                      <a:pt x="5140325" y="2806827"/>
                    </a:lnTo>
                    <a:lnTo>
                      <a:pt x="4130421" y="3288919"/>
                    </a:lnTo>
                    <a:lnTo>
                      <a:pt x="4130421" y="3477006"/>
                    </a:lnTo>
                    <a:lnTo>
                      <a:pt x="4133596" y="3484372"/>
                    </a:lnTo>
                    <a:lnTo>
                      <a:pt x="5284851" y="2934843"/>
                    </a:lnTo>
                    <a:lnTo>
                      <a:pt x="5284851" y="2678938"/>
                    </a:lnTo>
                    <a:lnTo>
                      <a:pt x="4133596" y="2129409"/>
                    </a:lnTo>
                    <a:lnTo>
                      <a:pt x="4130421" y="2136648"/>
                    </a:lnTo>
                    <a:close/>
                    <a:moveTo>
                      <a:pt x="2065147" y="2136648"/>
                    </a:moveTo>
                    <a:lnTo>
                      <a:pt x="2065147" y="2324735"/>
                    </a:lnTo>
                    <a:lnTo>
                      <a:pt x="3075178" y="2806827"/>
                    </a:lnTo>
                    <a:lnTo>
                      <a:pt x="2065147" y="3288919"/>
                    </a:lnTo>
                    <a:lnTo>
                      <a:pt x="2065147" y="3477006"/>
                    </a:lnTo>
                    <a:lnTo>
                      <a:pt x="2068449" y="3484372"/>
                    </a:lnTo>
                    <a:lnTo>
                      <a:pt x="3219704" y="2934843"/>
                    </a:lnTo>
                    <a:lnTo>
                      <a:pt x="3219704" y="2678938"/>
                    </a:lnTo>
                    <a:lnTo>
                      <a:pt x="2068449" y="2129409"/>
                    </a:lnTo>
                    <a:lnTo>
                      <a:pt x="2065147" y="2136648"/>
                    </a:lnTo>
                    <a:close/>
                    <a:moveTo>
                      <a:pt x="0" y="2136648"/>
                    </a:moveTo>
                    <a:lnTo>
                      <a:pt x="0" y="2324735"/>
                    </a:lnTo>
                    <a:lnTo>
                      <a:pt x="1010031" y="2806827"/>
                    </a:lnTo>
                    <a:lnTo>
                      <a:pt x="0" y="3288919"/>
                    </a:lnTo>
                    <a:lnTo>
                      <a:pt x="0" y="3477006"/>
                    </a:lnTo>
                    <a:lnTo>
                      <a:pt x="3302" y="3484372"/>
                    </a:lnTo>
                    <a:lnTo>
                      <a:pt x="1154557" y="2934843"/>
                    </a:lnTo>
                    <a:lnTo>
                      <a:pt x="1154557" y="2678938"/>
                    </a:lnTo>
                    <a:lnTo>
                      <a:pt x="3302" y="2129409"/>
                    </a:lnTo>
                    <a:lnTo>
                      <a:pt x="0" y="2136648"/>
                    </a:lnTo>
                    <a:close/>
                  </a:path>
                </a:pathLst>
              </a:custGeom>
              <a:solidFill>
                <a:srgbClr val="2B2B2B">
                  <a:alpha val="9804"/>
                </a:srgbClr>
              </a:solidFill>
            </p:spPr>
          </p:sp>
        </p:grpSp>
        <p:grpSp>
          <p:nvGrpSpPr>
            <p:cNvPr name="Group 5" id="5"/>
            <p:cNvGrpSpPr/>
            <p:nvPr/>
          </p:nvGrpSpPr>
          <p:grpSpPr>
            <a:xfrm rot="0">
              <a:off x="2697180" y="0"/>
              <a:ext cx="2697180" cy="2775991"/>
              <a:chOff x="0" y="0"/>
              <a:chExt cx="6350000" cy="6535547"/>
            </a:xfrm>
          </p:grpSpPr>
          <p:sp>
            <p:nvSpPr>
              <p:cNvPr name="Freeform 6" id="6"/>
              <p:cNvSpPr/>
              <p:nvPr/>
            </p:nvSpPr>
            <p:spPr>
              <a:xfrm flipH="false" flipV="false" rot="0">
                <a:off x="534289" y="450723"/>
                <a:ext cx="5284851" cy="5630545"/>
              </a:xfrm>
              <a:custGeom>
                <a:avLst/>
                <a:gdLst/>
                <a:ahLst/>
                <a:cxnLst/>
                <a:rect r="r" b="b" t="t" l="l"/>
                <a:pathLst>
                  <a:path h="5630545" w="5284851">
                    <a:moveTo>
                      <a:pt x="1151255" y="0"/>
                    </a:moveTo>
                    <a:lnTo>
                      <a:pt x="1154557" y="7366"/>
                    </a:lnTo>
                    <a:lnTo>
                      <a:pt x="1154557" y="195453"/>
                    </a:lnTo>
                    <a:lnTo>
                      <a:pt x="144526" y="677545"/>
                    </a:lnTo>
                    <a:lnTo>
                      <a:pt x="1154557" y="1159637"/>
                    </a:lnTo>
                    <a:lnTo>
                      <a:pt x="1154557" y="1347724"/>
                    </a:lnTo>
                    <a:lnTo>
                      <a:pt x="1151255" y="1355090"/>
                    </a:lnTo>
                    <a:lnTo>
                      <a:pt x="0" y="805561"/>
                    </a:lnTo>
                    <a:lnTo>
                      <a:pt x="0" y="549529"/>
                    </a:lnTo>
                    <a:lnTo>
                      <a:pt x="1151255" y="0"/>
                    </a:lnTo>
                    <a:close/>
                    <a:moveTo>
                      <a:pt x="2065147" y="549529"/>
                    </a:moveTo>
                    <a:lnTo>
                      <a:pt x="2065147" y="805561"/>
                    </a:lnTo>
                    <a:lnTo>
                      <a:pt x="3216402" y="1355090"/>
                    </a:lnTo>
                    <a:lnTo>
                      <a:pt x="3219704" y="1347724"/>
                    </a:lnTo>
                    <a:lnTo>
                      <a:pt x="3219704" y="1159637"/>
                    </a:lnTo>
                    <a:lnTo>
                      <a:pt x="2209673" y="677545"/>
                    </a:lnTo>
                    <a:lnTo>
                      <a:pt x="3219704" y="195453"/>
                    </a:lnTo>
                    <a:lnTo>
                      <a:pt x="3219704" y="7366"/>
                    </a:lnTo>
                    <a:lnTo>
                      <a:pt x="3216402" y="0"/>
                    </a:lnTo>
                    <a:lnTo>
                      <a:pt x="2065147" y="549529"/>
                    </a:lnTo>
                    <a:close/>
                    <a:moveTo>
                      <a:pt x="5284851" y="7366"/>
                    </a:moveTo>
                    <a:lnTo>
                      <a:pt x="5281676" y="0"/>
                    </a:lnTo>
                    <a:lnTo>
                      <a:pt x="4130421" y="549529"/>
                    </a:lnTo>
                    <a:lnTo>
                      <a:pt x="4130421" y="805561"/>
                    </a:lnTo>
                    <a:lnTo>
                      <a:pt x="5281676" y="1355090"/>
                    </a:lnTo>
                    <a:lnTo>
                      <a:pt x="5284851" y="1347724"/>
                    </a:lnTo>
                    <a:lnTo>
                      <a:pt x="5284851" y="1159637"/>
                    </a:lnTo>
                    <a:lnTo>
                      <a:pt x="4274820" y="677545"/>
                    </a:lnTo>
                    <a:lnTo>
                      <a:pt x="5284851" y="195453"/>
                    </a:lnTo>
                    <a:lnTo>
                      <a:pt x="5284851" y="7366"/>
                    </a:lnTo>
                    <a:close/>
                    <a:moveTo>
                      <a:pt x="0" y="4825111"/>
                    </a:moveTo>
                    <a:lnTo>
                      <a:pt x="0" y="5081016"/>
                    </a:lnTo>
                    <a:lnTo>
                      <a:pt x="1151255" y="5630545"/>
                    </a:lnTo>
                    <a:lnTo>
                      <a:pt x="1154557" y="5623306"/>
                    </a:lnTo>
                    <a:lnTo>
                      <a:pt x="1154557" y="5435219"/>
                    </a:lnTo>
                    <a:lnTo>
                      <a:pt x="144526" y="4953127"/>
                    </a:lnTo>
                    <a:lnTo>
                      <a:pt x="1154557" y="4471035"/>
                    </a:lnTo>
                    <a:lnTo>
                      <a:pt x="1154557" y="4282948"/>
                    </a:lnTo>
                    <a:lnTo>
                      <a:pt x="1151255" y="4275582"/>
                    </a:lnTo>
                    <a:lnTo>
                      <a:pt x="0" y="4825111"/>
                    </a:lnTo>
                    <a:close/>
                    <a:moveTo>
                      <a:pt x="2065147" y="4825111"/>
                    </a:moveTo>
                    <a:lnTo>
                      <a:pt x="2065147" y="5081016"/>
                    </a:lnTo>
                    <a:lnTo>
                      <a:pt x="3216402" y="5630545"/>
                    </a:lnTo>
                    <a:lnTo>
                      <a:pt x="3219704" y="5623306"/>
                    </a:lnTo>
                    <a:lnTo>
                      <a:pt x="3219704" y="5435219"/>
                    </a:lnTo>
                    <a:lnTo>
                      <a:pt x="2209673" y="4953127"/>
                    </a:lnTo>
                    <a:lnTo>
                      <a:pt x="3219704" y="4471035"/>
                    </a:lnTo>
                    <a:lnTo>
                      <a:pt x="3219704" y="4282948"/>
                    </a:lnTo>
                    <a:lnTo>
                      <a:pt x="3216402" y="4275582"/>
                    </a:lnTo>
                    <a:lnTo>
                      <a:pt x="2065147" y="4825111"/>
                    </a:lnTo>
                    <a:close/>
                    <a:moveTo>
                      <a:pt x="4130421" y="4825111"/>
                    </a:moveTo>
                    <a:lnTo>
                      <a:pt x="4130421" y="5081016"/>
                    </a:lnTo>
                    <a:lnTo>
                      <a:pt x="5281676" y="5630545"/>
                    </a:lnTo>
                    <a:lnTo>
                      <a:pt x="5284851" y="5623306"/>
                    </a:lnTo>
                    <a:lnTo>
                      <a:pt x="5284851" y="5435219"/>
                    </a:lnTo>
                    <a:lnTo>
                      <a:pt x="4274820" y="4953127"/>
                    </a:lnTo>
                    <a:lnTo>
                      <a:pt x="5284851" y="4471035"/>
                    </a:lnTo>
                    <a:lnTo>
                      <a:pt x="5284851" y="4282948"/>
                    </a:lnTo>
                    <a:lnTo>
                      <a:pt x="5281676" y="4275582"/>
                    </a:lnTo>
                    <a:lnTo>
                      <a:pt x="4130421" y="4825111"/>
                    </a:lnTo>
                    <a:close/>
                    <a:moveTo>
                      <a:pt x="4130421" y="2136648"/>
                    </a:moveTo>
                    <a:lnTo>
                      <a:pt x="4130421" y="2324735"/>
                    </a:lnTo>
                    <a:lnTo>
                      <a:pt x="5140325" y="2806827"/>
                    </a:lnTo>
                    <a:lnTo>
                      <a:pt x="4130421" y="3288919"/>
                    </a:lnTo>
                    <a:lnTo>
                      <a:pt x="4130421" y="3477006"/>
                    </a:lnTo>
                    <a:lnTo>
                      <a:pt x="4133596" y="3484372"/>
                    </a:lnTo>
                    <a:lnTo>
                      <a:pt x="5284851" y="2934843"/>
                    </a:lnTo>
                    <a:lnTo>
                      <a:pt x="5284851" y="2678938"/>
                    </a:lnTo>
                    <a:lnTo>
                      <a:pt x="4133596" y="2129409"/>
                    </a:lnTo>
                    <a:lnTo>
                      <a:pt x="4130421" y="2136648"/>
                    </a:lnTo>
                    <a:close/>
                    <a:moveTo>
                      <a:pt x="2065147" y="2136648"/>
                    </a:moveTo>
                    <a:lnTo>
                      <a:pt x="2065147" y="2324735"/>
                    </a:lnTo>
                    <a:lnTo>
                      <a:pt x="3075178" y="2806827"/>
                    </a:lnTo>
                    <a:lnTo>
                      <a:pt x="2065147" y="3288919"/>
                    </a:lnTo>
                    <a:lnTo>
                      <a:pt x="2065147" y="3477006"/>
                    </a:lnTo>
                    <a:lnTo>
                      <a:pt x="2068449" y="3484372"/>
                    </a:lnTo>
                    <a:lnTo>
                      <a:pt x="3219704" y="2934843"/>
                    </a:lnTo>
                    <a:lnTo>
                      <a:pt x="3219704" y="2678938"/>
                    </a:lnTo>
                    <a:lnTo>
                      <a:pt x="2068449" y="2129409"/>
                    </a:lnTo>
                    <a:lnTo>
                      <a:pt x="2065147" y="2136648"/>
                    </a:lnTo>
                    <a:close/>
                    <a:moveTo>
                      <a:pt x="0" y="2136648"/>
                    </a:moveTo>
                    <a:lnTo>
                      <a:pt x="0" y="2324735"/>
                    </a:lnTo>
                    <a:lnTo>
                      <a:pt x="1010031" y="2806827"/>
                    </a:lnTo>
                    <a:lnTo>
                      <a:pt x="0" y="3288919"/>
                    </a:lnTo>
                    <a:lnTo>
                      <a:pt x="0" y="3477006"/>
                    </a:lnTo>
                    <a:lnTo>
                      <a:pt x="3302" y="3484372"/>
                    </a:lnTo>
                    <a:lnTo>
                      <a:pt x="1154557" y="2934843"/>
                    </a:lnTo>
                    <a:lnTo>
                      <a:pt x="1154557" y="2678938"/>
                    </a:lnTo>
                    <a:lnTo>
                      <a:pt x="3302" y="2129409"/>
                    </a:lnTo>
                    <a:lnTo>
                      <a:pt x="0" y="2136648"/>
                    </a:lnTo>
                    <a:close/>
                  </a:path>
                </a:pathLst>
              </a:custGeom>
              <a:solidFill>
                <a:srgbClr val="2B2B2B">
                  <a:alpha val="9804"/>
                </a:srgbClr>
              </a:solidFill>
            </p:spPr>
          </p:sp>
        </p:grpSp>
        <p:grpSp>
          <p:nvGrpSpPr>
            <p:cNvPr name="Group 7" id="7"/>
            <p:cNvGrpSpPr/>
            <p:nvPr/>
          </p:nvGrpSpPr>
          <p:grpSpPr>
            <a:xfrm rot="0">
              <a:off x="5394360" y="0"/>
              <a:ext cx="2697180" cy="2775991"/>
              <a:chOff x="0" y="0"/>
              <a:chExt cx="6350000" cy="6535547"/>
            </a:xfrm>
          </p:grpSpPr>
          <p:sp>
            <p:nvSpPr>
              <p:cNvPr name="Freeform 8" id="8"/>
              <p:cNvSpPr/>
              <p:nvPr/>
            </p:nvSpPr>
            <p:spPr>
              <a:xfrm flipH="false" flipV="false" rot="0">
                <a:off x="534289" y="450723"/>
                <a:ext cx="5284851" cy="5630545"/>
              </a:xfrm>
              <a:custGeom>
                <a:avLst/>
                <a:gdLst/>
                <a:ahLst/>
                <a:cxnLst/>
                <a:rect r="r" b="b" t="t" l="l"/>
                <a:pathLst>
                  <a:path h="5630545" w="5284851">
                    <a:moveTo>
                      <a:pt x="1151255" y="0"/>
                    </a:moveTo>
                    <a:lnTo>
                      <a:pt x="1154557" y="7366"/>
                    </a:lnTo>
                    <a:lnTo>
                      <a:pt x="1154557" y="195453"/>
                    </a:lnTo>
                    <a:lnTo>
                      <a:pt x="144526" y="677545"/>
                    </a:lnTo>
                    <a:lnTo>
                      <a:pt x="1154557" y="1159637"/>
                    </a:lnTo>
                    <a:lnTo>
                      <a:pt x="1154557" y="1347724"/>
                    </a:lnTo>
                    <a:lnTo>
                      <a:pt x="1151255" y="1355090"/>
                    </a:lnTo>
                    <a:lnTo>
                      <a:pt x="0" y="805561"/>
                    </a:lnTo>
                    <a:lnTo>
                      <a:pt x="0" y="549529"/>
                    </a:lnTo>
                    <a:lnTo>
                      <a:pt x="1151255" y="0"/>
                    </a:lnTo>
                    <a:close/>
                    <a:moveTo>
                      <a:pt x="2065147" y="549529"/>
                    </a:moveTo>
                    <a:lnTo>
                      <a:pt x="2065147" y="805561"/>
                    </a:lnTo>
                    <a:lnTo>
                      <a:pt x="3216402" y="1355090"/>
                    </a:lnTo>
                    <a:lnTo>
                      <a:pt x="3219704" y="1347724"/>
                    </a:lnTo>
                    <a:lnTo>
                      <a:pt x="3219704" y="1159637"/>
                    </a:lnTo>
                    <a:lnTo>
                      <a:pt x="2209673" y="677545"/>
                    </a:lnTo>
                    <a:lnTo>
                      <a:pt x="3219704" y="195453"/>
                    </a:lnTo>
                    <a:lnTo>
                      <a:pt x="3219704" y="7366"/>
                    </a:lnTo>
                    <a:lnTo>
                      <a:pt x="3216402" y="0"/>
                    </a:lnTo>
                    <a:lnTo>
                      <a:pt x="2065147" y="549529"/>
                    </a:lnTo>
                    <a:close/>
                    <a:moveTo>
                      <a:pt x="5284851" y="7366"/>
                    </a:moveTo>
                    <a:lnTo>
                      <a:pt x="5281676" y="0"/>
                    </a:lnTo>
                    <a:lnTo>
                      <a:pt x="4130421" y="549529"/>
                    </a:lnTo>
                    <a:lnTo>
                      <a:pt x="4130421" y="805561"/>
                    </a:lnTo>
                    <a:lnTo>
                      <a:pt x="5281676" y="1355090"/>
                    </a:lnTo>
                    <a:lnTo>
                      <a:pt x="5284851" y="1347724"/>
                    </a:lnTo>
                    <a:lnTo>
                      <a:pt x="5284851" y="1159637"/>
                    </a:lnTo>
                    <a:lnTo>
                      <a:pt x="4274820" y="677545"/>
                    </a:lnTo>
                    <a:lnTo>
                      <a:pt x="5284851" y="195453"/>
                    </a:lnTo>
                    <a:lnTo>
                      <a:pt x="5284851" y="7366"/>
                    </a:lnTo>
                    <a:close/>
                    <a:moveTo>
                      <a:pt x="0" y="4825111"/>
                    </a:moveTo>
                    <a:lnTo>
                      <a:pt x="0" y="5081016"/>
                    </a:lnTo>
                    <a:lnTo>
                      <a:pt x="1151255" y="5630545"/>
                    </a:lnTo>
                    <a:lnTo>
                      <a:pt x="1154557" y="5623306"/>
                    </a:lnTo>
                    <a:lnTo>
                      <a:pt x="1154557" y="5435219"/>
                    </a:lnTo>
                    <a:lnTo>
                      <a:pt x="144526" y="4953127"/>
                    </a:lnTo>
                    <a:lnTo>
                      <a:pt x="1154557" y="4471035"/>
                    </a:lnTo>
                    <a:lnTo>
                      <a:pt x="1154557" y="4282948"/>
                    </a:lnTo>
                    <a:lnTo>
                      <a:pt x="1151255" y="4275582"/>
                    </a:lnTo>
                    <a:lnTo>
                      <a:pt x="0" y="4825111"/>
                    </a:lnTo>
                    <a:close/>
                    <a:moveTo>
                      <a:pt x="2065147" y="4825111"/>
                    </a:moveTo>
                    <a:lnTo>
                      <a:pt x="2065147" y="5081016"/>
                    </a:lnTo>
                    <a:lnTo>
                      <a:pt x="3216402" y="5630545"/>
                    </a:lnTo>
                    <a:lnTo>
                      <a:pt x="3219704" y="5623306"/>
                    </a:lnTo>
                    <a:lnTo>
                      <a:pt x="3219704" y="5435219"/>
                    </a:lnTo>
                    <a:lnTo>
                      <a:pt x="2209673" y="4953127"/>
                    </a:lnTo>
                    <a:lnTo>
                      <a:pt x="3219704" y="4471035"/>
                    </a:lnTo>
                    <a:lnTo>
                      <a:pt x="3219704" y="4282948"/>
                    </a:lnTo>
                    <a:lnTo>
                      <a:pt x="3216402" y="4275582"/>
                    </a:lnTo>
                    <a:lnTo>
                      <a:pt x="2065147" y="4825111"/>
                    </a:lnTo>
                    <a:close/>
                    <a:moveTo>
                      <a:pt x="4130421" y="4825111"/>
                    </a:moveTo>
                    <a:lnTo>
                      <a:pt x="4130421" y="5081016"/>
                    </a:lnTo>
                    <a:lnTo>
                      <a:pt x="5281676" y="5630545"/>
                    </a:lnTo>
                    <a:lnTo>
                      <a:pt x="5284851" y="5623306"/>
                    </a:lnTo>
                    <a:lnTo>
                      <a:pt x="5284851" y="5435219"/>
                    </a:lnTo>
                    <a:lnTo>
                      <a:pt x="4274820" y="4953127"/>
                    </a:lnTo>
                    <a:lnTo>
                      <a:pt x="5284851" y="4471035"/>
                    </a:lnTo>
                    <a:lnTo>
                      <a:pt x="5284851" y="4282948"/>
                    </a:lnTo>
                    <a:lnTo>
                      <a:pt x="5281676" y="4275582"/>
                    </a:lnTo>
                    <a:lnTo>
                      <a:pt x="4130421" y="4825111"/>
                    </a:lnTo>
                    <a:close/>
                    <a:moveTo>
                      <a:pt x="4130421" y="2136648"/>
                    </a:moveTo>
                    <a:lnTo>
                      <a:pt x="4130421" y="2324735"/>
                    </a:lnTo>
                    <a:lnTo>
                      <a:pt x="5140325" y="2806827"/>
                    </a:lnTo>
                    <a:lnTo>
                      <a:pt x="4130421" y="3288919"/>
                    </a:lnTo>
                    <a:lnTo>
                      <a:pt x="4130421" y="3477006"/>
                    </a:lnTo>
                    <a:lnTo>
                      <a:pt x="4133596" y="3484372"/>
                    </a:lnTo>
                    <a:lnTo>
                      <a:pt x="5284851" y="2934843"/>
                    </a:lnTo>
                    <a:lnTo>
                      <a:pt x="5284851" y="2678938"/>
                    </a:lnTo>
                    <a:lnTo>
                      <a:pt x="4133596" y="2129409"/>
                    </a:lnTo>
                    <a:lnTo>
                      <a:pt x="4130421" y="2136648"/>
                    </a:lnTo>
                    <a:close/>
                    <a:moveTo>
                      <a:pt x="2065147" y="2136648"/>
                    </a:moveTo>
                    <a:lnTo>
                      <a:pt x="2065147" y="2324735"/>
                    </a:lnTo>
                    <a:lnTo>
                      <a:pt x="3075178" y="2806827"/>
                    </a:lnTo>
                    <a:lnTo>
                      <a:pt x="2065147" y="3288919"/>
                    </a:lnTo>
                    <a:lnTo>
                      <a:pt x="2065147" y="3477006"/>
                    </a:lnTo>
                    <a:lnTo>
                      <a:pt x="2068449" y="3484372"/>
                    </a:lnTo>
                    <a:lnTo>
                      <a:pt x="3219704" y="2934843"/>
                    </a:lnTo>
                    <a:lnTo>
                      <a:pt x="3219704" y="2678938"/>
                    </a:lnTo>
                    <a:lnTo>
                      <a:pt x="2068449" y="2129409"/>
                    </a:lnTo>
                    <a:lnTo>
                      <a:pt x="2065147" y="2136648"/>
                    </a:lnTo>
                    <a:close/>
                    <a:moveTo>
                      <a:pt x="0" y="2136648"/>
                    </a:moveTo>
                    <a:lnTo>
                      <a:pt x="0" y="2324735"/>
                    </a:lnTo>
                    <a:lnTo>
                      <a:pt x="1010031" y="2806827"/>
                    </a:lnTo>
                    <a:lnTo>
                      <a:pt x="0" y="3288919"/>
                    </a:lnTo>
                    <a:lnTo>
                      <a:pt x="0" y="3477006"/>
                    </a:lnTo>
                    <a:lnTo>
                      <a:pt x="3302" y="3484372"/>
                    </a:lnTo>
                    <a:lnTo>
                      <a:pt x="1154557" y="2934843"/>
                    </a:lnTo>
                    <a:lnTo>
                      <a:pt x="1154557" y="2678938"/>
                    </a:lnTo>
                    <a:lnTo>
                      <a:pt x="3302" y="2129409"/>
                    </a:lnTo>
                    <a:lnTo>
                      <a:pt x="0" y="2136648"/>
                    </a:lnTo>
                    <a:close/>
                  </a:path>
                </a:pathLst>
              </a:custGeom>
              <a:solidFill>
                <a:srgbClr val="2B2B2B">
                  <a:alpha val="9804"/>
                </a:srgbClr>
              </a:solidFill>
            </p:spPr>
          </p:sp>
        </p:grpSp>
      </p:grpSp>
      <p:sp>
        <p:nvSpPr>
          <p:cNvPr name="Freeform 9" id="9"/>
          <p:cNvSpPr/>
          <p:nvPr/>
        </p:nvSpPr>
        <p:spPr>
          <a:xfrm flipH="false" flipV="false" rot="0">
            <a:off x="1028700" y="1019762"/>
            <a:ext cx="652951" cy="499805"/>
          </a:xfrm>
          <a:custGeom>
            <a:avLst/>
            <a:gdLst/>
            <a:ahLst/>
            <a:cxnLst/>
            <a:rect r="r" b="b" t="t" l="l"/>
            <a:pathLst>
              <a:path h="499805" w="652951">
                <a:moveTo>
                  <a:pt x="0" y="0"/>
                </a:moveTo>
                <a:lnTo>
                  <a:pt x="652951" y="0"/>
                </a:lnTo>
                <a:lnTo>
                  <a:pt x="652951" y="499804"/>
                </a:lnTo>
                <a:lnTo>
                  <a:pt x="0" y="49980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0" id="10"/>
          <p:cNvSpPr txBox="true"/>
          <p:nvPr/>
        </p:nvSpPr>
        <p:spPr>
          <a:xfrm rot="0">
            <a:off x="1028700" y="2274072"/>
            <a:ext cx="5937105" cy="1422400"/>
          </a:xfrm>
          <a:prstGeom prst="rect">
            <a:avLst/>
          </a:prstGeom>
        </p:spPr>
        <p:txBody>
          <a:bodyPr anchor="t" rtlCol="false" tIns="0" lIns="0" bIns="0" rIns="0">
            <a:spAutoFit/>
          </a:bodyPr>
          <a:lstStyle/>
          <a:p>
            <a:pPr algn="l" marL="0" indent="0" lvl="0">
              <a:lnSpc>
                <a:spcPts val="10999"/>
              </a:lnSpc>
            </a:pPr>
            <a:r>
              <a:rPr lang="en-US" sz="9999">
                <a:solidFill>
                  <a:srgbClr val="2B2B2B"/>
                </a:solidFill>
                <a:latin typeface="Didact Gothic"/>
              </a:rPr>
              <a:t>Content</a:t>
            </a:r>
          </a:p>
        </p:txBody>
      </p:sp>
      <p:grpSp>
        <p:nvGrpSpPr>
          <p:cNvPr name="Group 11" id="11"/>
          <p:cNvGrpSpPr/>
          <p:nvPr/>
        </p:nvGrpSpPr>
        <p:grpSpPr>
          <a:xfrm rot="0">
            <a:off x="8366669" y="2178822"/>
            <a:ext cx="7838491" cy="7417198"/>
            <a:chOff x="0" y="0"/>
            <a:chExt cx="10451321" cy="9889598"/>
          </a:xfrm>
        </p:grpSpPr>
        <p:sp>
          <p:nvSpPr>
            <p:cNvPr name="TextBox 12" id="12"/>
            <p:cNvSpPr txBox="true"/>
            <p:nvPr/>
          </p:nvSpPr>
          <p:spPr>
            <a:xfrm rot="0">
              <a:off x="0" y="-76200"/>
              <a:ext cx="10451321" cy="863498"/>
            </a:xfrm>
            <a:prstGeom prst="rect">
              <a:avLst/>
            </a:prstGeom>
          </p:spPr>
          <p:txBody>
            <a:bodyPr anchor="t" rtlCol="false" tIns="0" lIns="0" bIns="0" rIns="0">
              <a:spAutoFit/>
            </a:bodyPr>
            <a:lstStyle/>
            <a:p>
              <a:pPr algn="l" marL="854302" indent="-427151" lvl="1">
                <a:lnSpc>
                  <a:spcPts val="5539"/>
                </a:lnSpc>
                <a:buFont typeface="Arial"/>
                <a:buChar char="•"/>
              </a:pPr>
              <a:r>
                <a:rPr lang="en-US" sz="3956" u="sng">
                  <a:solidFill>
                    <a:srgbClr val="2B2B2B"/>
                  </a:solidFill>
                  <a:latin typeface="Didact Gothic"/>
                </a:rPr>
                <a:t>INTRODUCTION</a:t>
              </a:r>
            </a:p>
          </p:txBody>
        </p:sp>
        <p:sp>
          <p:nvSpPr>
            <p:cNvPr name="TextBox 13" id="13"/>
            <p:cNvSpPr txBox="true"/>
            <p:nvPr/>
          </p:nvSpPr>
          <p:spPr>
            <a:xfrm rot="0">
              <a:off x="0" y="1440850"/>
              <a:ext cx="10451321" cy="863498"/>
            </a:xfrm>
            <a:prstGeom prst="rect">
              <a:avLst/>
            </a:prstGeom>
          </p:spPr>
          <p:txBody>
            <a:bodyPr anchor="t" rtlCol="false" tIns="0" lIns="0" bIns="0" rIns="0">
              <a:spAutoFit/>
            </a:bodyPr>
            <a:lstStyle/>
            <a:p>
              <a:pPr algn="l" marL="854302" indent="-427151" lvl="1">
                <a:lnSpc>
                  <a:spcPts val="5539"/>
                </a:lnSpc>
                <a:buFont typeface="Arial"/>
                <a:buChar char="•"/>
              </a:pPr>
              <a:r>
                <a:rPr lang="en-US" sz="3956" u="sng">
                  <a:solidFill>
                    <a:srgbClr val="2B2B2B"/>
                  </a:solidFill>
                  <a:latin typeface="Didact Gothic"/>
                </a:rPr>
                <a:t>CONTEXT DIAGRAM</a:t>
              </a:r>
            </a:p>
          </p:txBody>
        </p:sp>
        <p:sp>
          <p:nvSpPr>
            <p:cNvPr name="TextBox 14" id="14"/>
            <p:cNvSpPr txBox="true"/>
            <p:nvPr/>
          </p:nvSpPr>
          <p:spPr>
            <a:xfrm rot="0">
              <a:off x="0" y="2957900"/>
              <a:ext cx="10451321" cy="863498"/>
            </a:xfrm>
            <a:prstGeom prst="rect">
              <a:avLst/>
            </a:prstGeom>
          </p:spPr>
          <p:txBody>
            <a:bodyPr anchor="t" rtlCol="false" tIns="0" lIns="0" bIns="0" rIns="0">
              <a:spAutoFit/>
            </a:bodyPr>
            <a:lstStyle/>
            <a:p>
              <a:pPr algn="l" marL="854302" indent="-427151" lvl="1">
                <a:lnSpc>
                  <a:spcPts val="5539"/>
                </a:lnSpc>
                <a:buFont typeface="Arial"/>
                <a:buChar char="•"/>
              </a:pPr>
              <a:r>
                <a:rPr lang="en-US" sz="3956" u="sng">
                  <a:solidFill>
                    <a:srgbClr val="2B2B2B"/>
                  </a:solidFill>
                  <a:latin typeface="Didact Gothic"/>
                </a:rPr>
                <a:t>USE CASE DIAGRAM</a:t>
              </a:r>
            </a:p>
          </p:txBody>
        </p:sp>
        <p:sp>
          <p:nvSpPr>
            <p:cNvPr name="TextBox 15" id="15"/>
            <p:cNvSpPr txBox="true"/>
            <p:nvPr/>
          </p:nvSpPr>
          <p:spPr>
            <a:xfrm rot="0">
              <a:off x="0" y="4474950"/>
              <a:ext cx="10451321" cy="863498"/>
            </a:xfrm>
            <a:prstGeom prst="rect">
              <a:avLst/>
            </a:prstGeom>
          </p:spPr>
          <p:txBody>
            <a:bodyPr anchor="t" rtlCol="false" tIns="0" lIns="0" bIns="0" rIns="0">
              <a:spAutoFit/>
            </a:bodyPr>
            <a:lstStyle/>
            <a:p>
              <a:pPr algn="l" marL="854302" indent="-427151" lvl="1">
                <a:lnSpc>
                  <a:spcPts val="5539"/>
                </a:lnSpc>
                <a:buFont typeface="Arial"/>
                <a:buChar char="•"/>
              </a:pPr>
              <a:r>
                <a:rPr lang="en-US" sz="3956">
                  <a:solidFill>
                    <a:srgbClr val="2B2B2B"/>
                  </a:solidFill>
                  <a:latin typeface="Didact Gothic"/>
                </a:rPr>
                <a:t>SEQUENCE DIAGRAM</a:t>
              </a:r>
            </a:p>
          </p:txBody>
        </p:sp>
        <p:sp>
          <p:nvSpPr>
            <p:cNvPr name="TextBox 16" id="16"/>
            <p:cNvSpPr txBox="true"/>
            <p:nvPr/>
          </p:nvSpPr>
          <p:spPr>
            <a:xfrm rot="0">
              <a:off x="0" y="5992000"/>
              <a:ext cx="10451321" cy="863498"/>
            </a:xfrm>
            <a:prstGeom prst="rect">
              <a:avLst/>
            </a:prstGeom>
          </p:spPr>
          <p:txBody>
            <a:bodyPr anchor="t" rtlCol="false" tIns="0" lIns="0" bIns="0" rIns="0">
              <a:spAutoFit/>
            </a:bodyPr>
            <a:lstStyle/>
            <a:p>
              <a:pPr algn="l" marL="854302" indent="-427151" lvl="1">
                <a:lnSpc>
                  <a:spcPts val="5539"/>
                </a:lnSpc>
                <a:buFont typeface="Arial"/>
                <a:buChar char="•"/>
              </a:pPr>
              <a:r>
                <a:rPr lang="en-US" sz="3956">
                  <a:solidFill>
                    <a:srgbClr val="2B2B2B"/>
                  </a:solidFill>
                  <a:latin typeface="Didact Gothic"/>
                </a:rPr>
                <a:t>CLASS DIAGRAM</a:t>
              </a:r>
            </a:p>
          </p:txBody>
        </p:sp>
        <p:sp>
          <p:nvSpPr>
            <p:cNvPr name="TextBox 17" id="17"/>
            <p:cNvSpPr txBox="true"/>
            <p:nvPr/>
          </p:nvSpPr>
          <p:spPr>
            <a:xfrm rot="0">
              <a:off x="0" y="7509050"/>
              <a:ext cx="10451321" cy="863498"/>
            </a:xfrm>
            <a:prstGeom prst="rect">
              <a:avLst/>
            </a:prstGeom>
          </p:spPr>
          <p:txBody>
            <a:bodyPr anchor="t" rtlCol="false" tIns="0" lIns="0" bIns="0" rIns="0">
              <a:spAutoFit/>
            </a:bodyPr>
            <a:lstStyle/>
            <a:p>
              <a:pPr algn="l" marL="854302" indent="-427151" lvl="1">
                <a:lnSpc>
                  <a:spcPts val="5539"/>
                </a:lnSpc>
                <a:buFont typeface="Arial"/>
                <a:buChar char="•"/>
              </a:pPr>
              <a:r>
                <a:rPr lang="en-US" sz="3956" u="sng">
                  <a:solidFill>
                    <a:srgbClr val="2B2B2B"/>
                  </a:solidFill>
                  <a:latin typeface="Didact Gothic"/>
                </a:rPr>
                <a:t>DEPLOYMENT DIAGRAM</a:t>
              </a:r>
            </a:p>
          </p:txBody>
        </p:sp>
        <p:sp>
          <p:nvSpPr>
            <p:cNvPr name="TextBox 18" id="18"/>
            <p:cNvSpPr txBox="true"/>
            <p:nvPr/>
          </p:nvSpPr>
          <p:spPr>
            <a:xfrm rot="0">
              <a:off x="0" y="9026100"/>
              <a:ext cx="10451321" cy="863498"/>
            </a:xfrm>
            <a:prstGeom prst="rect">
              <a:avLst/>
            </a:prstGeom>
          </p:spPr>
          <p:txBody>
            <a:bodyPr anchor="t" rtlCol="false" tIns="0" lIns="0" bIns="0" rIns="0">
              <a:spAutoFit/>
            </a:bodyPr>
            <a:lstStyle/>
            <a:p>
              <a:pPr algn="l" marL="854302" indent="-427151" lvl="1">
                <a:lnSpc>
                  <a:spcPts val="5539"/>
                </a:lnSpc>
                <a:buFont typeface="Arial"/>
                <a:buChar char="•"/>
              </a:pPr>
              <a:r>
                <a:rPr lang="en-US" sz="3956" u="sng">
                  <a:solidFill>
                    <a:srgbClr val="2B2B2B"/>
                  </a:solidFill>
                  <a:latin typeface="Didact Gothic"/>
                </a:rPr>
                <a:t>CONCLUSION</a:t>
              </a:r>
            </a:p>
          </p:txBody>
        </p:sp>
      </p:grpSp>
      <p:sp>
        <p:nvSpPr>
          <p:cNvPr name="AutoShape 19" id="19"/>
          <p:cNvSpPr/>
          <p:nvPr/>
        </p:nvSpPr>
        <p:spPr>
          <a:xfrm flipV="true">
            <a:off x="7790511" y="1019762"/>
            <a:ext cx="0" cy="8229600"/>
          </a:xfrm>
          <a:prstGeom prst="line">
            <a:avLst/>
          </a:prstGeom>
          <a:ln cap="flat" w="9525">
            <a:solidFill>
              <a:srgbClr val="2B2B2B">
                <a:alpha val="29804"/>
              </a:srgbClr>
            </a:solidFill>
            <a:prstDash val="solid"/>
            <a:headEnd type="none" len="sm" w="sm"/>
            <a:tailEnd type="none" len="sm" w="sm"/>
          </a:ln>
        </p:spPr>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TextBox 2" id="2"/>
          <p:cNvSpPr txBox="true"/>
          <p:nvPr/>
        </p:nvSpPr>
        <p:spPr>
          <a:xfrm rot="0">
            <a:off x="375749" y="1492814"/>
            <a:ext cx="7941188" cy="1077599"/>
          </a:xfrm>
          <a:prstGeom prst="rect">
            <a:avLst/>
          </a:prstGeom>
        </p:spPr>
        <p:txBody>
          <a:bodyPr anchor="t" rtlCol="false" tIns="0" lIns="0" bIns="0" rIns="0">
            <a:spAutoFit/>
          </a:bodyPr>
          <a:lstStyle/>
          <a:p>
            <a:pPr algn="l">
              <a:lnSpc>
                <a:spcPts val="8360"/>
              </a:lnSpc>
            </a:pPr>
            <a:r>
              <a:rPr lang="en-US" sz="7600">
                <a:solidFill>
                  <a:srgbClr val="2B2B2B"/>
                </a:solidFill>
                <a:latin typeface="Didact Gothic"/>
              </a:rPr>
              <a:t>CHARACTERISTICS</a:t>
            </a:r>
          </a:p>
        </p:txBody>
      </p:sp>
      <p:sp>
        <p:nvSpPr>
          <p:cNvPr name="TextBox 3" id="3"/>
          <p:cNvSpPr txBox="true"/>
          <p:nvPr/>
        </p:nvSpPr>
        <p:spPr>
          <a:xfrm rot="0">
            <a:off x="10688992" y="978464"/>
            <a:ext cx="6655048" cy="514350"/>
          </a:xfrm>
          <a:prstGeom prst="rect">
            <a:avLst/>
          </a:prstGeom>
        </p:spPr>
        <p:txBody>
          <a:bodyPr anchor="t" rtlCol="false" tIns="0" lIns="0" bIns="0" rIns="0">
            <a:spAutoFit/>
          </a:bodyPr>
          <a:lstStyle/>
          <a:p>
            <a:pPr algn="l" marL="0" indent="0" lvl="0">
              <a:lnSpc>
                <a:spcPts val="4199"/>
              </a:lnSpc>
            </a:pPr>
            <a:r>
              <a:rPr lang="en-US" sz="3499">
                <a:solidFill>
                  <a:srgbClr val="2B2B2B"/>
                </a:solidFill>
                <a:latin typeface="Didact Gothic"/>
              </a:rPr>
              <a:t>USER DEVICE (CLIENT)  </a:t>
            </a:r>
          </a:p>
        </p:txBody>
      </p:sp>
      <p:sp>
        <p:nvSpPr>
          <p:cNvPr name="TextBox 4" id="4"/>
          <p:cNvSpPr txBox="true"/>
          <p:nvPr/>
        </p:nvSpPr>
        <p:spPr>
          <a:xfrm rot="0">
            <a:off x="10688992" y="2909898"/>
            <a:ext cx="6655048" cy="514350"/>
          </a:xfrm>
          <a:prstGeom prst="rect">
            <a:avLst/>
          </a:prstGeom>
        </p:spPr>
        <p:txBody>
          <a:bodyPr anchor="t" rtlCol="false" tIns="0" lIns="0" bIns="0" rIns="0">
            <a:spAutoFit/>
          </a:bodyPr>
          <a:lstStyle/>
          <a:p>
            <a:pPr algn="l" marL="0" indent="0" lvl="0">
              <a:lnSpc>
                <a:spcPts val="4199"/>
              </a:lnSpc>
            </a:pPr>
            <a:r>
              <a:rPr lang="en-US" sz="3499">
                <a:solidFill>
                  <a:srgbClr val="2B2B2B"/>
                </a:solidFill>
                <a:latin typeface="Didact Gothic"/>
              </a:rPr>
              <a:t>INTERNET </a:t>
            </a:r>
          </a:p>
        </p:txBody>
      </p:sp>
      <p:sp>
        <p:nvSpPr>
          <p:cNvPr name="TextBox 5" id="5"/>
          <p:cNvSpPr txBox="true"/>
          <p:nvPr/>
        </p:nvSpPr>
        <p:spPr>
          <a:xfrm rot="0">
            <a:off x="10688992" y="5019685"/>
            <a:ext cx="6655048" cy="514350"/>
          </a:xfrm>
          <a:prstGeom prst="rect">
            <a:avLst/>
          </a:prstGeom>
        </p:spPr>
        <p:txBody>
          <a:bodyPr anchor="t" rtlCol="false" tIns="0" lIns="0" bIns="0" rIns="0">
            <a:spAutoFit/>
          </a:bodyPr>
          <a:lstStyle/>
          <a:p>
            <a:pPr algn="l" marL="0" indent="0" lvl="0">
              <a:lnSpc>
                <a:spcPts val="4199"/>
              </a:lnSpc>
            </a:pPr>
            <a:r>
              <a:rPr lang="en-US" sz="3499">
                <a:solidFill>
                  <a:srgbClr val="2B2B2B"/>
                </a:solidFill>
                <a:latin typeface="Didact Gothic"/>
              </a:rPr>
              <a:t>INTERNAL SERVER </a:t>
            </a:r>
          </a:p>
        </p:txBody>
      </p:sp>
      <p:sp>
        <p:nvSpPr>
          <p:cNvPr name="AutoShape 6" id="6"/>
          <p:cNvSpPr/>
          <p:nvPr/>
        </p:nvSpPr>
        <p:spPr>
          <a:xfrm rot="-5400000">
            <a:off x="3790016" y="5948613"/>
            <a:ext cx="9589658" cy="0"/>
          </a:xfrm>
          <a:prstGeom prst="line">
            <a:avLst/>
          </a:prstGeom>
          <a:ln cap="flat" w="9525">
            <a:solidFill>
              <a:srgbClr val="2B2B2B"/>
            </a:solidFill>
            <a:prstDash val="solid"/>
            <a:headEnd type="none" len="sm" w="sm"/>
            <a:tailEnd type="none" len="sm" w="sm"/>
          </a:ln>
        </p:spPr>
      </p:sp>
      <p:sp>
        <p:nvSpPr>
          <p:cNvPr name="AutoShape 7" id="7"/>
          <p:cNvSpPr/>
          <p:nvPr/>
        </p:nvSpPr>
        <p:spPr>
          <a:xfrm rot="0">
            <a:off x="8589608" y="1158547"/>
            <a:ext cx="1118310" cy="0"/>
          </a:xfrm>
          <a:prstGeom prst="line">
            <a:avLst/>
          </a:prstGeom>
          <a:ln cap="flat" w="9525">
            <a:solidFill>
              <a:srgbClr val="2B2B2B"/>
            </a:solidFill>
            <a:prstDash val="solid"/>
            <a:headEnd type="none" len="sm" w="sm"/>
            <a:tailEnd type="arrow" len="sm" w="med"/>
          </a:ln>
        </p:spPr>
      </p:sp>
      <p:sp>
        <p:nvSpPr>
          <p:cNvPr name="AutoShape 8" id="8"/>
          <p:cNvSpPr/>
          <p:nvPr/>
        </p:nvSpPr>
        <p:spPr>
          <a:xfrm>
            <a:off x="8589608" y="3238510"/>
            <a:ext cx="1118310" cy="0"/>
          </a:xfrm>
          <a:prstGeom prst="line">
            <a:avLst/>
          </a:prstGeom>
          <a:ln cap="flat" w="9525">
            <a:solidFill>
              <a:srgbClr val="2B2B2B"/>
            </a:solidFill>
            <a:prstDash val="solid"/>
            <a:headEnd type="none" len="sm" w="sm"/>
            <a:tailEnd type="arrow" len="sm" w="med"/>
          </a:ln>
        </p:spPr>
      </p:sp>
      <p:sp>
        <p:nvSpPr>
          <p:cNvPr name="AutoShape 9" id="9"/>
          <p:cNvSpPr/>
          <p:nvPr/>
        </p:nvSpPr>
        <p:spPr>
          <a:xfrm>
            <a:off x="8584845" y="5138738"/>
            <a:ext cx="1118310" cy="0"/>
          </a:xfrm>
          <a:prstGeom prst="line">
            <a:avLst/>
          </a:prstGeom>
          <a:ln cap="flat" w="9525">
            <a:solidFill>
              <a:srgbClr val="2B2B2B"/>
            </a:solidFill>
            <a:prstDash val="solid"/>
            <a:headEnd type="none" len="sm" w="sm"/>
            <a:tailEnd type="arrow" len="sm" w="med"/>
          </a:ln>
        </p:spPr>
      </p:sp>
      <p:sp>
        <p:nvSpPr>
          <p:cNvPr name="AutoShape 10" id="10"/>
          <p:cNvSpPr/>
          <p:nvPr/>
        </p:nvSpPr>
        <p:spPr>
          <a:xfrm>
            <a:off x="8584845" y="7083736"/>
            <a:ext cx="1118310" cy="0"/>
          </a:xfrm>
          <a:prstGeom prst="line">
            <a:avLst/>
          </a:prstGeom>
          <a:ln cap="flat" w="9525">
            <a:solidFill>
              <a:srgbClr val="2B2B2B"/>
            </a:solidFill>
            <a:prstDash val="solid"/>
            <a:headEnd type="none" len="sm" w="sm"/>
            <a:tailEnd type="arrow" len="sm" w="med"/>
          </a:ln>
        </p:spPr>
      </p:sp>
      <p:sp>
        <p:nvSpPr>
          <p:cNvPr name="TextBox 11" id="11"/>
          <p:cNvSpPr txBox="true"/>
          <p:nvPr/>
        </p:nvSpPr>
        <p:spPr>
          <a:xfrm rot="0">
            <a:off x="10688992" y="9010650"/>
            <a:ext cx="6655048" cy="514350"/>
          </a:xfrm>
          <a:prstGeom prst="rect">
            <a:avLst/>
          </a:prstGeom>
        </p:spPr>
        <p:txBody>
          <a:bodyPr anchor="t" rtlCol="false" tIns="0" lIns="0" bIns="0" rIns="0">
            <a:spAutoFit/>
          </a:bodyPr>
          <a:lstStyle/>
          <a:p>
            <a:pPr algn="l" marL="0" indent="0" lvl="0">
              <a:lnSpc>
                <a:spcPts val="4199"/>
              </a:lnSpc>
            </a:pPr>
            <a:r>
              <a:rPr lang="en-US" sz="3499">
                <a:solidFill>
                  <a:srgbClr val="2B2B2B"/>
                </a:solidFill>
                <a:latin typeface="Didact Gothic"/>
              </a:rPr>
              <a:t>PHONE CAMERA SERVICES</a:t>
            </a:r>
          </a:p>
        </p:txBody>
      </p:sp>
      <p:sp>
        <p:nvSpPr>
          <p:cNvPr name="Freeform 12" id="12"/>
          <p:cNvSpPr/>
          <p:nvPr/>
        </p:nvSpPr>
        <p:spPr>
          <a:xfrm flipH="false" flipV="false" rot="0">
            <a:off x="375749" y="528895"/>
            <a:ext cx="652951" cy="499805"/>
          </a:xfrm>
          <a:custGeom>
            <a:avLst/>
            <a:gdLst/>
            <a:ahLst/>
            <a:cxnLst/>
            <a:rect r="r" b="b" t="t" l="l"/>
            <a:pathLst>
              <a:path h="499805" w="652951">
                <a:moveTo>
                  <a:pt x="0" y="0"/>
                </a:moveTo>
                <a:lnTo>
                  <a:pt x="652951" y="0"/>
                </a:lnTo>
                <a:lnTo>
                  <a:pt x="652951" y="499805"/>
                </a:lnTo>
                <a:lnTo>
                  <a:pt x="0" y="49980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13" id="13"/>
          <p:cNvSpPr/>
          <p:nvPr/>
        </p:nvSpPr>
        <p:spPr>
          <a:xfrm>
            <a:off x="8584845" y="9263062"/>
            <a:ext cx="1118310" cy="0"/>
          </a:xfrm>
          <a:prstGeom prst="line">
            <a:avLst/>
          </a:prstGeom>
          <a:ln cap="flat" w="9525">
            <a:solidFill>
              <a:srgbClr val="2B2B2B"/>
            </a:solidFill>
            <a:prstDash val="solid"/>
            <a:headEnd type="none" len="sm" w="sm"/>
            <a:tailEnd type="arrow" len="sm" w="med"/>
          </a:ln>
        </p:spPr>
      </p:sp>
      <p:sp>
        <p:nvSpPr>
          <p:cNvPr name="TextBox 14" id="14"/>
          <p:cNvSpPr txBox="true"/>
          <p:nvPr/>
        </p:nvSpPr>
        <p:spPr>
          <a:xfrm rot="0">
            <a:off x="10604252" y="6831324"/>
            <a:ext cx="6655048" cy="514350"/>
          </a:xfrm>
          <a:prstGeom prst="rect">
            <a:avLst/>
          </a:prstGeom>
        </p:spPr>
        <p:txBody>
          <a:bodyPr anchor="t" rtlCol="false" tIns="0" lIns="0" bIns="0" rIns="0">
            <a:spAutoFit/>
          </a:bodyPr>
          <a:lstStyle/>
          <a:p>
            <a:pPr algn="l" marL="0" indent="0" lvl="0">
              <a:lnSpc>
                <a:spcPts val="4199"/>
              </a:lnSpc>
            </a:pPr>
            <a:r>
              <a:rPr lang="en-US" sz="3499">
                <a:solidFill>
                  <a:srgbClr val="2B2B2B"/>
                </a:solidFill>
                <a:latin typeface="Didact Gothic"/>
              </a:rPr>
              <a:t>IMAGE MATCHING SERVER </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Freeform 2" id="2"/>
          <p:cNvSpPr/>
          <p:nvPr/>
        </p:nvSpPr>
        <p:spPr>
          <a:xfrm flipH="false" flipV="false" rot="0">
            <a:off x="2901021" y="552259"/>
            <a:ext cx="12469603" cy="8229600"/>
          </a:xfrm>
          <a:custGeom>
            <a:avLst/>
            <a:gdLst/>
            <a:ahLst/>
            <a:cxnLst/>
            <a:rect r="r" b="b" t="t" l="l"/>
            <a:pathLst>
              <a:path h="8229600" w="12469603">
                <a:moveTo>
                  <a:pt x="0" y="0"/>
                </a:moveTo>
                <a:lnTo>
                  <a:pt x="12469603" y="0"/>
                </a:lnTo>
                <a:lnTo>
                  <a:pt x="12469603" y="8229600"/>
                </a:lnTo>
                <a:lnTo>
                  <a:pt x="0" y="8229600"/>
                </a:lnTo>
                <a:lnTo>
                  <a:pt x="0" y="0"/>
                </a:lnTo>
                <a:close/>
              </a:path>
            </a:pathLst>
          </a:custGeom>
          <a:blipFill>
            <a:blip r:embed="rId2"/>
            <a:stretch>
              <a:fillRect l="0" t="-3794" r="0" b="-3794"/>
            </a:stretch>
          </a:blipFill>
        </p:spPr>
      </p:sp>
      <p:sp>
        <p:nvSpPr>
          <p:cNvPr name="TextBox 3" id="3"/>
          <p:cNvSpPr txBox="true"/>
          <p:nvPr/>
        </p:nvSpPr>
        <p:spPr>
          <a:xfrm rot="0">
            <a:off x="1486816" y="9305925"/>
            <a:ext cx="15314368" cy="711201"/>
          </a:xfrm>
          <a:prstGeom prst="rect">
            <a:avLst/>
          </a:prstGeom>
        </p:spPr>
        <p:txBody>
          <a:bodyPr anchor="t" rtlCol="false" tIns="0" lIns="0" bIns="0" rIns="0">
            <a:spAutoFit/>
          </a:bodyPr>
          <a:lstStyle/>
          <a:p>
            <a:pPr algn="l">
              <a:lnSpc>
                <a:spcPts val="5500"/>
              </a:lnSpc>
            </a:pPr>
            <a:r>
              <a:rPr lang="en-US" sz="5000">
                <a:solidFill>
                  <a:srgbClr val="2B2B2B"/>
                </a:solidFill>
                <a:latin typeface="Didact Gothic"/>
              </a:rPr>
              <a:t>Figure depicting the deployment Diagram for our system</a:t>
            </a:r>
          </a:p>
        </p:txBody>
      </p:sp>
    </p:spTree>
  </p:cSld>
  <p:clrMapOvr>
    <a:masterClrMapping/>
  </p:clrMapOvr>
</p:sld>
</file>

<file path=ppt/slides/slide22.xml><?xml version="1.0" encoding="utf-8"?>
<p:sld xmlns:p="http://schemas.openxmlformats.org/presentationml/2006/main" xmlns:a="http://schemas.openxmlformats.org/drawingml/2006/main">
  <p:cSld>
    <p:bg>
      <p:bgPr>
        <a:solidFill>
          <a:srgbClr val="2B2B2B"/>
        </a:solidFill>
      </p:bgPr>
    </p:bg>
    <p:spTree>
      <p:nvGrpSpPr>
        <p:cNvPr id="1" name=""/>
        <p:cNvGrpSpPr/>
        <p:nvPr/>
      </p:nvGrpSpPr>
      <p:grpSpPr>
        <a:xfrm>
          <a:off x="0" y="0"/>
          <a:ext cx="0" cy="0"/>
          <a:chOff x="0" y="0"/>
          <a:chExt cx="0" cy="0"/>
        </a:xfrm>
      </p:grpSpPr>
      <p:sp>
        <p:nvSpPr>
          <p:cNvPr name="TextBox 2" id="2"/>
          <p:cNvSpPr txBox="true"/>
          <p:nvPr/>
        </p:nvSpPr>
        <p:spPr>
          <a:xfrm rot="0">
            <a:off x="735506" y="2679188"/>
            <a:ext cx="5761865" cy="984250"/>
          </a:xfrm>
          <a:prstGeom prst="rect">
            <a:avLst/>
          </a:prstGeom>
        </p:spPr>
        <p:txBody>
          <a:bodyPr anchor="t" rtlCol="false" tIns="0" lIns="0" bIns="0" rIns="0">
            <a:spAutoFit/>
          </a:bodyPr>
          <a:lstStyle/>
          <a:p>
            <a:pPr algn="l">
              <a:lnSpc>
                <a:spcPts val="7699"/>
              </a:lnSpc>
            </a:pPr>
            <a:r>
              <a:rPr lang="en-US" sz="6999">
                <a:solidFill>
                  <a:srgbClr val="F4F4F4"/>
                </a:solidFill>
                <a:latin typeface="Didact Gothic"/>
              </a:rPr>
              <a:t>CONCLUSION</a:t>
            </a:r>
          </a:p>
        </p:txBody>
      </p:sp>
      <p:sp>
        <p:nvSpPr>
          <p:cNvPr name="TextBox 3" id="3"/>
          <p:cNvSpPr txBox="true"/>
          <p:nvPr/>
        </p:nvSpPr>
        <p:spPr>
          <a:xfrm rot="0">
            <a:off x="6511658" y="2545838"/>
            <a:ext cx="11466074" cy="3890455"/>
          </a:xfrm>
          <a:prstGeom prst="rect">
            <a:avLst/>
          </a:prstGeom>
        </p:spPr>
        <p:txBody>
          <a:bodyPr anchor="t" rtlCol="false" tIns="0" lIns="0" bIns="0" rIns="0">
            <a:spAutoFit/>
          </a:bodyPr>
          <a:lstStyle/>
          <a:p>
            <a:pPr algn="l">
              <a:lnSpc>
                <a:spcPts val="4424"/>
              </a:lnSpc>
            </a:pPr>
            <a:r>
              <a:rPr lang="en-US" sz="3160">
                <a:solidFill>
                  <a:srgbClr val="F4F4F4"/>
                </a:solidFill>
                <a:latin typeface="Didact Gothic"/>
              </a:rPr>
              <a:t>In conclusion, the modeling and design phase of building a mobile app lays the foundation for its functionality and user experience. Through careful consideration of user flows, database interactions, and system architecture, the app's structure is defined. Clear modeling helps ensure that the app meets user needs efficiently and effectively. Additionally, robust design choices contribute to a seamless and intuitive user interface, enhancing overall usability.</a:t>
            </a:r>
          </a:p>
        </p:txBody>
      </p:sp>
      <p:sp>
        <p:nvSpPr>
          <p:cNvPr name="AutoShape 4" id="4"/>
          <p:cNvSpPr/>
          <p:nvPr/>
        </p:nvSpPr>
        <p:spPr>
          <a:xfrm flipH="true" flipV="true">
            <a:off x="6502133" y="1028703"/>
            <a:ext cx="4763" cy="8229600"/>
          </a:xfrm>
          <a:prstGeom prst="line">
            <a:avLst/>
          </a:prstGeom>
          <a:ln cap="flat" w="9525">
            <a:solidFill>
              <a:srgbClr val="68BDB2"/>
            </a:solidFill>
            <a:prstDash val="solid"/>
            <a:headEnd type="none" len="sm" w="sm"/>
            <a:tailEnd type="none" len="sm" w="sm"/>
          </a:ln>
        </p:spPr>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true" rot="0">
            <a:off x="0" y="0"/>
            <a:ext cx="18288000" cy="10287000"/>
          </a:xfrm>
          <a:custGeom>
            <a:avLst/>
            <a:gdLst/>
            <a:ahLst/>
            <a:cxnLst/>
            <a:rect r="r" b="b" t="t" l="l"/>
            <a:pathLst>
              <a:path h="10287000" w="18288000">
                <a:moveTo>
                  <a:pt x="0" y="10287000"/>
                </a:moveTo>
                <a:lnTo>
                  <a:pt x="18288000" y="10287000"/>
                </a:lnTo>
                <a:lnTo>
                  <a:pt x="18288000" y="0"/>
                </a:lnTo>
                <a:lnTo>
                  <a:pt x="0" y="0"/>
                </a:lnTo>
                <a:lnTo>
                  <a:pt x="0" y="10287000"/>
                </a:lnTo>
                <a:close/>
              </a:path>
            </a:pathLst>
          </a:custGeom>
          <a:blipFill>
            <a:blip r:embed="rId2"/>
            <a:stretch>
              <a:fillRect l="0" t="-38888" r="0" b="-38888"/>
            </a:stretch>
          </a:blipFill>
        </p:spPr>
      </p:sp>
      <p:sp>
        <p:nvSpPr>
          <p:cNvPr name="Freeform 3" id="3"/>
          <p:cNvSpPr/>
          <p:nvPr/>
        </p:nvSpPr>
        <p:spPr>
          <a:xfrm flipH="false" flipV="false" rot="-6001244">
            <a:off x="10917706" y="7049713"/>
            <a:ext cx="14283863" cy="12962606"/>
          </a:xfrm>
          <a:custGeom>
            <a:avLst/>
            <a:gdLst/>
            <a:ahLst/>
            <a:cxnLst/>
            <a:rect r="r" b="b" t="t" l="l"/>
            <a:pathLst>
              <a:path h="12962606" w="14283863">
                <a:moveTo>
                  <a:pt x="0" y="0"/>
                </a:moveTo>
                <a:lnTo>
                  <a:pt x="14283863" y="0"/>
                </a:lnTo>
                <a:lnTo>
                  <a:pt x="14283863" y="12962606"/>
                </a:lnTo>
                <a:lnTo>
                  <a:pt x="0" y="12962606"/>
                </a:lnTo>
                <a:lnTo>
                  <a:pt x="0" y="0"/>
                </a:lnTo>
                <a:close/>
              </a:path>
            </a:pathLst>
          </a:custGeom>
          <a:blipFill>
            <a:blip r:embed="rId3"/>
            <a:stretch>
              <a:fillRect l="0" t="0" r="0" b="0"/>
            </a:stretch>
          </a:blipFill>
        </p:spPr>
      </p:sp>
      <p:sp>
        <p:nvSpPr>
          <p:cNvPr name="Freeform 4" id="4"/>
          <p:cNvSpPr/>
          <p:nvPr/>
        </p:nvSpPr>
        <p:spPr>
          <a:xfrm flipH="false" flipV="false" rot="1084654">
            <a:off x="-6628924" y="-8283079"/>
            <a:ext cx="12596877" cy="11431666"/>
          </a:xfrm>
          <a:custGeom>
            <a:avLst/>
            <a:gdLst/>
            <a:ahLst/>
            <a:cxnLst/>
            <a:rect r="r" b="b" t="t" l="l"/>
            <a:pathLst>
              <a:path h="11431666" w="12596877">
                <a:moveTo>
                  <a:pt x="0" y="0"/>
                </a:moveTo>
                <a:lnTo>
                  <a:pt x="12596877" y="0"/>
                </a:lnTo>
                <a:lnTo>
                  <a:pt x="12596877" y="11431667"/>
                </a:lnTo>
                <a:lnTo>
                  <a:pt x="0" y="11431667"/>
                </a:lnTo>
                <a:lnTo>
                  <a:pt x="0" y="0"/>
                </a:lnTo>
                <a:close/>
              </a:path>
            </a:pathLst>
          </a:custGeom>
          <a:blipFill>
            <a:blip r:embed="rId3"/>
            <a:stretch>
              <a:fillRect l="0" t="0" r="0" b="0"/>
            </a:stretch>
          </a:blipFill>
        </p:spPr>
      </p:sp>
      <p:sp>
        <p:nvSpPr>
          <p:cNvPr name="TextBox 5" id="5"/>
          <p:cNvSpPr txBox="true"/>
          <p:nvPr/>
        </p:nvSpPr>
        <p:spPr>
          <a:xfrm rot="0">
            <a:off x="5925236" y="4873686"/>
            <a:ext cx="6437528" cy="496572"/>
          </a:xfrm>
          <a:prstGeom prst="rect">
            <a:avLst/>
          </a:prstGeom>
        </p:spPr>
        <p:txBody>
          <a:bodyPr anchor="t" rtlCol="false" tIns="0" lIns="0" bIns="0" rIns="0">
            <a:spAutoFit/>
          </a:bodyPr>
          <a:lstStyle/>
          <a:p>
            <a:pPr algn="ctr">
              <a:lnSpc>
                <a:spcPts val="4007"/>
              </a:lnSpc>
            </a:pPr>
            <a:r>
              <a:rPr lang="en-US" sz="2925">
                <a:solidFill>
                  <a:srgbClr val="B100E8"/>
                </a:solidFill>
                <a:latin typeface="Now Bold"/>
              </a:rPr>
              <a:t>For watching this presentation</a:t>
            </a:r>
          </a:p>
        </p:txBody>
      </p:sp>
      <p:sp>
        <p:nvSpPr>
          <p:cNvPr name="Freeform 6" id="6"/>
          <p:cNvSpPr/>
          <p:nvPr/>
        </p:nvSpPr>
        <p:spPr>
          <a:xfrm flipH="false" flipV="false" rot="0">
            <a:off x="14545481" y="-693771"/>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4">
              <a:alphaModFix amt="67000"/>
              <a:extLst>
                <a:ext uri="{96DAC541-7B7A-43D3-8B79-37D633B846F1}">
                  <asvg:svgBlip xmlns:asvg="http://schemas.microsoft.com/office/drawing/2016/SVG/main" r:embed="rId5"/>
                </a:ext>
              </a:extLst>
            </a:blip>
            <a:stretch>
              <a:fillRect l="0" t="0" r="0" b="0"/>
            </a:stretch>
          </a:blipFill>
        </p:spPr>
      </p:sp>
      <p:sp>
        <p:nvSpPr>
          <p:cNvPr name="TextBox 7" id="7"/>
          <p:cNvSpPr txBox="true"/>
          <p:nvPr/>
        </p:nvSpPr>
        <p:spPr>
          <a:xfrm rot="0">
            <a:off x="3458731" y="3436349"/>
            <a:ext cx="11370537" cy="1384523"/>
          </a:xfrm>
          <a:prstGeom prst="rect">
            <a:avLst/>
          </a:prstGeom>
        </p:spPr>
        <p:txBody>
          <a:bodyPr anchor="t" rtlCol="false" tIns="0" lIns="0" bIns="0" rIns="0">
            <a:spAutoFit/>
          </a:bodyPr>
          <a:lstStyle/>
          <a:p>
            <a:pPr algn="ctr">
              <a:lnSpc>
                <a:spcPts val="11242"/>
              </a:lnSpc>
            </a:pPr>
            <a:r>
              <a:rPr lang="en-US" sz="8087">
                <a:solidFill>
                  <a:srgbClr val="048AFF"/>
                </a:solidFill>
                <a:latin typeface="Now Bold"/>
              </a:rPr>
              <a:t>THANK YOU</a:t>
            </a:r>
          </a:p>
        </p:txBody>
      </p:sp>
      <p:sp>
        <p:nvSpPr>
          <p:cNvPr name="Freeform 8" id="8"/>
          <p:cNvSpPr/>
          <p:nvPr/>
        </p:nvSpPr>
        <p:spPr>
          <a:xfrm flipH="false" flipV="false" rot="0">
            <a:off x="8557383" y="1856917"/>
            <a:ext cx="1173233" cy="1164700"/>
          </a:xfrm>
          <a:custGeom>
            <a:avLst/>
            <a:gdLst/>
            <a:ahLst/>
            <a:cxnLst/>
            <a:rect r="r" b="b" t="t" l="l"/>
            <a:pathLst>
              <a:path h="1164700" w="1173233">
                <a:moveTo>
                  <a:pt x="0" y="0"/>
                </a:moveTo>
                <a:lnTo>
                  <a:pt x="1173234" y="0"/>
                </a:lnTo>
                <a:lnTo>
                  <a:pt x="1173234" y="1164701"/>
                </a:lnTo>
                <a:lnTo>
                  <a:pt x="0" y="116470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DBDADA"/>
        </a:solidFill>
      </p:bgPr>
    </p:bg>
    <p:spTree>
      <p:nvGrpSpPr>
        <p:cNvPr id="1" name=""/>
        <p:cNvGrpSpPr/>
        <p:nvPr/>
      </p:nvGrpSpPr>
      <p:grpSpPr>
        <a:xfrm>
          <a:off x="0" y="0"/>
          <a:ext cx="0" cy="0"/>
          <a:chOff x="0" y="0"/>
          <a:chExt cx="0" cy="0"/>
        </a:xfrm>
      </p:grpSpPr>
      <p:grpSp>
        <p:nvGrpSpPr>
          <p:cNvPr name="Group 2" id="2"/>
          <p:cNvGrpSpPr/>
          <p:nvPr/>
        </p:nvGrpSpPr>
        <p:grpSpPr>
          <a:xfrm rot="0">
            <a:off x="0" y="1028700"/>
            <a:ext cx="6131098" cy="4114800"/>
            <a:chOff x="0" y="0"/>
            <a:chExt cx="8174797" cy="5486400"/>
          </a:xfrm>
        </p:grpSpPr>
        <p:pic>
          <p:nvPicPr>
            <p:cNvPr name="Picture 3" id="3"/>
            <p:cNvPicPr>
              <a:picLocks noChangeAspect="true"/>
            </p:cNvPicPr>
            <p:nvPr/>
          </p:nvPicPr>
          <p:blipFill>
            <a:blip r:embed="rId2"/>
            <a:srcRect l="17246" t="4725" r="12690" b="24742"/>
            <a:stretch>
              <a:fillRect/>
            </a:stretch>
          </p:blipFill>
          <p:spPr>
            <a:xfrm flipH="false" flipV="false">
              <a:off x="0" y="0"/>
              <a:ext cx="8174797" cy="5486400"/>
            </a:xfrm>
            <a:prstGeom prst="rect">
              <a:avLst/>
            </a:prstGeom>
          </p:spPr>
        </p:pic>
      </p:grpSp>
      <p:sp>
        <p:nvSpPr>
          <p:cNvPr name="Freeform 4" id="4"/>
          <p:cNvSpPr/>
          <p:nvPr/>
        </p:nvSpPr>
        <p:spPr>
          <a:xfrm flipH="false" flipV="false" rot="0">
            <a:off x="-6843750" y="5901162"/>
            <a:ext cx="10944579" cy="10964515"/>
          </a:xfrm>
          <a:custGeom>
            <a:avLst/>
            <a:gdLst/>
            <a:ahLst/>
            <a:cxnLst/>
            <a:rect r="r" b="b" t="t" l="l"/>
            <a:pathLst>
              <a:path h="10964515" w="10944579">
                <a:moveTo>
                  <a:pt x="0" y="0"/>
                </a:moveTo>
                <a:lnTo>
                  <a:pt x="10944579" y="0"/>
                </a:lnTo>
                <a:lnTo>
                  <a:pt x="10944579" y="10964515"/>
                </a:lnTo>
                <a:lnTo>
                  <a:pt x="0" y="1096451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5" id="5"/>
          <p:cNvGrpSpPr/>
          <p:nvPr/>
        </p:nvGrpSpPr>
        <p:grpSpPr>
          <a:xfrm rot="0">
            <a:off x="0" y="5286780"/>
            <a:ext cx="6131098" cy="4114800"/>
            <a:chOff x="0" y="0"/>
            <a:chExt cx="8174797" cy="5486400"/>
          </a:xfrm>
        </p:grpSpPr>
        <p:pic>
          <p:nvPicPr>
            <p:cNvPr name="Picture 6" id="6"/>
            <p:cNvPicPr>
              <a:picLocks noChangeAspect="true"/>
            </p:cNvPicPr>
            <p:nvPr/>
          </p:nvPicPr>
          <p:blipFill>
            <a:blip r:embed="rId5"/>
            <a:srcRect l="19839" t="22635" r="7528" b="4245"/>
            <a:stretch>
              <a:fillRect/>
            </a:stretch>
          </p:blipFill>
          <p:spPr>
            <a:xfrm flipH="false" flipV="false">
              <a:off x="0" y="0"/>
              <a:ext cx="8174797" cy="5486400"/>
            </a:xfrm>
            <a:prstGeom prst="rect">
              <a:avLst/>
            </a:prstGeom>
          </p:spPr>
        </p:pic>
      </p:grpSp>
      <p:sp>
        <p:nvSpPr>
          <p:cNvPr name="AutoShape 7" id="7"/>
          <p:cNvSpPr/>
          <p:nvPr/>
        </p:nvSpPr>
        <p:spPr>
          <a:xfrm>
            <a:off x="8196579" y="9797128"/>
            <a:ext cx="9062721" cy="0"/>
          </a:xfrm>
          <a:prstGeom prst="line">
            <a:avLst/>
          </a:prstGeom>
          <a:ln cap="flat" w="9525">
            <a:solidFill>
              <a:srgbClr val="68BDB2"/>
            </a:solidFill>
            <a:prstDash val="solid"/>
            <a:headEnd type="none" len="sm" w="sm"/>
            <a:tailEnd type="none" len="sm" w="sm"/>
          </a:ln>
        </p:spPr>
      </p:sp>
      <p:sp>
        <p:nvSpPr>
          <p:cNvPr name="Freeform 8" id="8"/>
          <p:cNvSpPr/>
          <p:nvPr/>
        </p:nvSpPr>
        <p:spPr>
          <a:xfrm flipH="false" flipV="false" rot="0">
            <a:off x="16718619" y="9115020"/>
            <a:ext cx="540681" cy="286561"/>
          </a:xfrm>
          <a:custGeom>
            <a:avLst/>
            <a:gdLst/>
            <a:ahLst/>
            <a:cxnLst/>
            <a:rect r="r" b="b" t="t" l="l"/>
            <a:pathLst>
              <a:path h="286561" w="540681">
                <a:moveTo>
                  <a:pt x="0" y="0"/>
                </a:moveTo>
                <a:lnTo>
                  <a:pt x="540681" y="0"/>
                </a:lnTo>
                <a:lnTo>
                  <a:pt x="540681" y="286560"/>
                </a:lnTo>
                <a:lnTo>
                  <a:pt x="0" y="286560"/>
                </a:lnTo>
                <a:lnTo>
                  <a:pt x="0" y="0"/>
                </a:lnTo>
                <a:close/>
              </a:path>
            </a:pathLst>
          </a:custGeom>
          <a:blipFill>
            <a:blip r:embed="rId6">
              <a:alphaModFix amt="14000"/>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0">
            <a:off x="6131098" y="0"/>
            <a:ext cx="652951" cy="499805"/>
          </a:xfrm>
          <a:custGeom>
            <a:avLst/>
            <a:gdLst/>
            <a:ahLst/>
            <a:cxnLst/>
            <a:rect r="r" b="b" t="t" l="l"/>
            <a:pathLst>
              <a:path h="499805" w="652951">
                <a:moveTo>
                  <a:pt x="0" y="0"/>
                </a:moveTo>
                <a:lnTo>
                  <a:pt x="652952" y="0"/>
                </a:lnTo>
                <a:lnTo>
                  <a:pt x="652952" y="499805"/>
                </a:lnTo>
                <a:lnTo>
                  <a:pt x="0" y="49980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0" id="10"/>
          <p:cNvSpPr/>
          <p:nvPr/>
        </p:nvSpPr>
        <p:spPr>
          <a:xfrm flipH="false" flipV="false" rot="0">
            <a:off x="13951094" y="-6640146"/>
            <a:ext cx="10944579" cy="10964515"/>
          </a:xfrm>
          <a:custGeom>
            <a:avLst/>
            <a:gdLst/>
            <a:ahLst/>
            <a:cxnLst/>
            <a:rect r="r" b="b" t="t" l="l"/>
            <a:pathLst>
              <a:path h="10964515" w="10944579">
                <a:moveTo>
                  <a:pt x="0" y="0"/>
                </a:moveTo>
                <a:lnTo>
                  <a:pt x="10944579" y="0"/>
                </a:lnTo>
                <a:lnTo>
                  <a:pt x="10944579" y="10964515"/>
                </a:lnTo>
                <a:lnTo>
                  <a:pt x="0" y="1096451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1" id="11"/>
          <p:cNvSpPr txBox="true"/>
          <p:nvPr/>
        </p:nvSpPr>
        <p:spPr>
          <a:xfrm rot="0">
            <a:off x="7164561" y="595055"/>
            <a:ext cx="9062721" cy="1422400"/>
          </a:xfrm>
          <a:prstGeom prst="rect">
            <a:avLst/>
          </a:prstGeom>
        </p:spPr>
        <p:txBody>
          <a:bodyPr anchor="t" rtlCol="false" tIns="0" lIns="0" bIns="0" rIns="0">
            <a:spAutoFit/>
          </a:bodyPr>
          <a:lstStyle/>
          <a:p>
            <a:pPr algn="l" marL="0" indent="0" lvl="0">
              <a:lnSpc>
                <a:spcPts val="10999"/>
              </a:lnSpc>
            </a:pPr>
            <a:r>
              <a:rPr lang="en-US" sz="9999">
                <a:solidFill>
                  <a:srgbClr val="2B2B2B"/>
                </a:solidFill>
                <a:latin typeface="Didact Gothic"/>
              </a:rPr>
              <a:t>INTRODUCTION </a:t>
            </a:r>
          </a:p>
        </p:txBody>
      </p:sp>
      <p:sp>
        <p:nvSpPr>
          <p:cNvPr name="TextBox 12" id="12"/>
          <p:cNvSpPr txBox="true"/>
          <p:nvPr/>
        </p:nvSpPr>
        <p:spPr>
          <a:xfrm rot="0">
            <a:off x="7926239" y="2273319"/>
            <a:ext cx="9062721" cy="1336675"/>
          </a:xfrm>
          <a:prstGeom prst="rect">
            <a:avLst/>
          </a:prstGeom>
        </p:spPr>
        <p:txBody>
          <a:bodyPr anchor="t" rtlCol="false" tIns="0" lIns="0" bIns="0" rIns="0">
            <a:spAutoFit/>
          </a:bodyPr>
          <a:lstStyle/>
          <a:p>
            <a:pPr algn="l" marL="0" indent="0" lvl="0">
              <a:lnSpc>
                <a:spcPts val="3500"/>
              </a:lnSpc>
            </a:pPr>
            <a:r>
              <a:rPr lang="en-US" sz="3500">
                <a:solidFill>
                  <a:srgbClr val="2B2B2B"/>
                </a:solidFill>
                <a:latin typeface="Didact Gothic"/>
              </a:rPr>
              <a:t>The design process follows a structured approach, including various diagrams to model the system comprehensively: </a:t>
            </a:r>
          </a:p>
        </p:txBody>
      </p:sp>
      <p:sp>
        <p:nvSpPr>
          <p:cNvPr name="AutoShape 13" id="13"/>
          <p:cNvSpPr/>
          <p:nvPr/>
        </p:nvSpPr>
        <p:spPr>
          <a:xfrm flipV="true">
            <a:off x="7164561" y="1786362"/>
            <a:ext cx="0" cy="8229600"/>
          </a:xfrm>
          <a:prstGeom prst="line">
            <a:avLst/>
          </a:prstGeom>
          <a:ln cap="flat" w="9525">
            <a:solidFill>
              <a:srgbClr val="2B2B2B">
                <a:alpha val="29804"/>
              </a:srgbClr>
            </a:solidFill>
            <a:prstDash val="solid"/>
            <a:headEnd type="none" len="sm" w="sm"/>
            <a:tailEnd type="none" len="sm" w="sm"/>
          </a:ln>
        </p:spPr>
      </p:sp>
      <p:sp>
        <p:nvSpPr>
          <p:cNvPr name="TextBox 14" id="14"/>
          <p:cNvSpPr txBox="true"/>
          <p:nvPr/>
        </p:nvSpPr>
        <p:spPr>
          <a:xfrm rot="0">
            <a:off x="8196579" y="4391044"/>
            <a:ext cx="9062721" cy="460375"/>
          </a:xfrm>
          <a:prstGeom prst="rect">
            <a:avLst/>
          </a:prstGeom>
        </p:spPr>
        <p:txBody>
          <a:bodyPr anchor="t" rtlCol="false" tIns="0" lIns="0" bIns="0" rIns="0">
            <a:spAutoFit/>
          </a:bodyPr>
          <a:lstStyle/>
          <a:p>
            <a:pPr algn="l" marL="0" indent="0" lvl="0">
              <a:lnSpc>
                <a:spcPts val="3500"/>
              </a:lnSpc>
            </a:pPr>
            <a:r>
              <a:rPr lang="en-US" sz="3500">
                <a:solidFill>
                  <a:srgbClr val="2B2B2B"/>
                </a:solidFill>
                <a:latin typeface="Didact Gothic"/>
              </a:rPr>
              <a:t>A.   Context Diagram</a:t>
            </a:r>
          </a:p>
        </p:txBody>
      </p:sp>
      <p:sp>
        <p:nvSpPr>
          <p:cNvPr name="TextBox 15" id="15"/>
          <p:cNvSpPr txBox="true"/>
          <p:nvPr/>
        </p:nvSpPr>
        <p:spPr>
          <a:xfrm rot="0">
            <a:off x="8196579" y="5704312"/>
            <a:ext cx="9062721" cy="460375"/>
          </a:xfrm>
          <a:prstGeom prst="rect">
            <a:avLst/>
          </a:prstGeom>
        </p:spPr>
        <p:txBody>
          <a:bodyPr anchor="t" rtlCol="false" tIns="0" lIns="0" bIns="0" rIns="0">
            <a:spAutoFit/>
          </a:bodyPr>
          <a:lstStyle/>
          <a:p>
            <a:pPr algn="l" marL="0" indent="0" lvl="0">
              <a:lnSpc>
                <a:spcPts val="3500"/>
              </a:lnSpc>
            </a:pPr>
            <a:r>
              <a:rPr lang="en-US" sz="3500">
                <a:solidFill>
                  <a:srgbClr val="2B2B2B"/>
                </a:solidFill>
                <a:latin typeface="Didact Gothic"/>
              </a:rPr>
              <a:t>B.   Use Case Diagram</a:t>
            </a:r>
          </a:p>
        </p:txBody>
      </p:sp>
      <p:sp>
        <p:nvSpPr>
          <p:cNvPr name="TextBox 16" id="16"/>
          <p:cNvSpPr txBox="true"/>
          <p:nvPr/>
        </p:nvSpPr>
        <p:spPr>
          <a:xfrm rot="0">
            <a:off x="8196579" y="7021937"/>
            <a:ext cx="9062721" cy="460375"/>
          </a:xfrm>
          <a:prstGeom prst="rect">
            <a:avLst/>
          </a:prstGeom>
        </p:spPr>
        <p:txBody>
          <a:bodyPr anchor="t" rtlCol="false" tIns="0" lIns="0" bIns="0" rIns="0">
            <a:spAutoFit/>
          </a:bodyPr>
          <a:lstStyle/>
          <a:p>
            <a:pPr algn="l" marL="0" indent="0" lvl="0">
              <a:lnSpc>
                <a:spcPts val="3500"/>
              </a:lnSpc>
            </a:pPr>
            <a:r>
              <a:rPr lang="en-US" sz="3500">
                <a:solidFill>
                  <a:srgbClr val="2B2B2B"/>
                </a:solidFill>
                <a:latin typeface="Didact Gothic"/>
              </a:rPr>
              <a:t>C.   Sequence Diagram</a:t>
            </a:r>
          </a:p>
        </p:txBody>
      </p:sp>
      <p:sp>
        <p:nvSpPr>
          <p:cNvPr name="TextBox 17" id="17"/>
          <p:cNvSpPr txBox="true"/>
          <p:nvPr/>
        </p:nvSpPr>
        <p:spPr>
          <a:xfrm rot="0">
            <a:off x="8198023" y="8264119"/>
            <a:ext cx="9062721" cy="460375"/>
          </a:xfrm>
          <a:prstGeom prst="rect">
            <a:avLst/>
          </a:prstGeom>
        </p:spPr>
        <p:txBody>
          <a:bodyPr anchor="t" rtlCol="false" tIns="0" lIns="0" bIns="0" rIns="0">
            <a:spAutoFit/>
          </a:bodyPr>
          <a:lstStyle/>
          <a:p>
            <a:pPr algn="l" marL="0" indent="0" lvl="0">
              <a:lnSpc>
                <a:spcPts val="3500"/>
              </a:lnSpc>
            </a:pPr>
            <a:r>
              <a:rPr lang="en-US" sz="3500">
                <a:solidFill>
                  <a:srgbClr val="2B2B2B"/>
                </a:solidFill>
                <a:latin typeface="Didact Gothic"/>
              </a:rPr>
              <a:t>D.   Class Diagram</a:t>
            </a:r>
          </a:p>
        </p:txBody>
      </p:sp>
      <p:sp>
        <p:nvSpPr>
          <p:cNvPr name="TextBox 18" id="18"/>
          <p:cNvSpPr txBox="true"/>
          <p:nvPr/>
        </p:nvSpPr>
        <p:spPr>
          <a:xfrm rot="0">
            <a:off x="8198023" y="9336753"/>
            <a:ext cx="9062721" cy="460375"/>
          </a:xfrm>
          <a:prstGeom prst="rect">
            <a:avLst/>
          </a:prstGeom>
        </p:spPr>
        <p:txBody>
          <a:bodyPr anchor="t" rtlCol="false" tIns="0" lIns="0" bIns="0" rIns="0">
            <a:spAutoFit/>
          </a:bodyPr>
          <a:lstStyle/>
          <a:p>
            <a:pPr algn="l" marL="0" indent="0" lvl="0">
              <a:lnSpc>
                <a:spcPts val="3500"/>
              </a:lnSpc>
            </a:pPr>
            <a:r>
              <a:rPr lang="en-US" sz="3500">
                <a:solidFill>
                  <a:srgbClr val="2B2B2B"/>
                </a:solidFill>
                <a:latin typeface="Didact Gothic"/>
              </a:rPr>
              <a:t>E.    Deployment Diagram</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2B2B2B"/>
        </a:solidFill>
      </p:bgPr>
    </p:bg>
    <p:spTree>
      <p:nvGrpSpPr>
        <p:cNvPr id="1" name=""/>
        <p:cNvGrpSpPr/>
        <p:nvPr/>
      </p:nvGrpSpPr>
      <p:grpSpPr>
        <a:xfrm>
          <a:off x="0" y="0"/>
          <a:ext cx="0" cy="0"/>
          <a:chOff x="0" y="0"/>
          <a:chExt cx="0" cy="0"/>
        </a:xfrm>
      </p:grpSpPr>
      <p:sp>
        <p:nvSpPr>
          <p:cNvPr name="Freeform 2" id="2"/>
          <p:cNvSpPr/>
          <p:nvPr/>
        </p:nvSpPr>
        <p:spPr>
          <a:xfrm flipH="true" flipV="false" rot="0">
            <a:off x="12260164" y="4224707"/>
            <a:ext cx="6062293" cy="6062293"/>
          </a:xfrm>
          <a:custGeom>
            <a:avLst/>
            <a:gdLst/>
            <a:ahLst/>
            <a:cxnLst/>
            <a:rect r="r" b="b" t="t" l="l"/>
            <a:pathLst>
              <a:path h="6062293" w="6062293">
                <a:moveTo>
                  <a:pt x="6062292" y="0"/>
                </a:moveTo>
                <a:lnTo>
                  <a:pt x="0" y="0"/>
                </a:lnTo>
                <a:lnTo>
                  <a:pt x="0" y="6062293"/>
                </a:lnTo>
                <a:lnTo>
                  <a:pt x="6062292" y="6062293"/>
                </a:lnTo>
                <a:lnTo>
                  <a:pt x="6062292"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0023270" y="2129481"/>
            <a:ext cx="7969016" cy="7128819"/>
            <a:chOff x="0" y="0"/>
            <a:chExt cx="10625354" cy="9505092"/>
          </a:xfrm>
        </p:grpSpPr>
        <p:pic>
          <p:nvPicPr>
            <p:cNvPr name="Picture 4" id="4"/>
            <p:cNvPicPr>
              <a:picLocks noChangeAspect="true"/>
            </p:cNvPicPr>
            <p:nvPr/>
          </p:nvPicPr>
          <p:blipFill>
            <a:blip r:embed="rId4"/>
            <a:srcRect l="22535" t="0" r="2941" b="0"/>
            <a:stretch>
              <a:fillRect/>
            </a:stretch>
          </p:blipFill>
          <p:spPr>
            <a:xfrm flipH="false" flipV="false">
              <a:off x="0" y="0"/>
              <a:ext cx="10625354" cy="9505092"/>
            </a:xfrm>
            <a:prstGeom prst="rect">
              <a:avLst/>
            </a:prstGeom>
          </p:spPr>
        </p:pic>
      </p:grpSp>
      <p:sp>
        <p:nvSpPr>
          <p:cNvPr name="TextBox 5" id="5"/>
          <p:cNvSpPr txBox="true"/>
          <p:nvPr/>
        </p:nvSpPr>
        <p:spPr>
          <a:xfrm rot="0">
            <a:off x="361742" y="1076325"/>
            <a:ext cx="8782258" cy="866783"/>
          </a:xfrm>
          <a:prstGeom prst="rect">
            <a:avLst/>
          </a:prstGeom>
        </p:spPr>
        <p:txBody>
          <a:bodyPr anchor="t" rtlCol="false" tIns="0" lIns="0" bIns="0" rIns="0">
            <a:spAutoFit/>
          </a:bodyPr>
          <a:lstStyle/>
          <a:p>
            <a:pPr algn="l" marL="0" indent="0" lvl="0">
              <a:lnSpc>
                <a:spcPts val="6600"/>
              </a:lnSpc>
            </a:pPr>
            <a:r>
              <a:rPr lang="en-US" sz="6000">
                <a:solidFill>
                  <a:srgbClr val="F4F4F4"/>
                </a:solidFill>
                <a:latin typeface="Didact Gothic"/>
              </a:rPr>
              <a:t>A.   CONTEXT DIAGRAM</a:t>
            </a:r>
          </a:p>
        </p:txBody>
      </p:sp>
      <p:sp>
        <p:nvSpPr>
          <p:cNvPr name="TextBox 6" id="6"/>
          <p:cNvSpPr txBox="true"/>
          <p:nvPr/>
        </p:nvSpPr>
        <p:spPr>
          <a:xfrm rot="0">
            <a:off x="778680" y="3260767"/>
            <a:ext cx="8365320" cy="3094826"/>
          </a:xfrm>
          <a:prstGeom prst="rect">
            <a:avLst/>
          </a:prstGeom>
        </p:spPr>
        <p:txBody>
          <a:bodyPr anchor="t" rtlCol="false" tIns="0" lIns="0" bIns="0" rIns="0">
            <a:spAutoFit/>
          </a:bodyPr>
          <a:lstStyle/>
          <a:p>
            <a:pPr algn="l" marL="0" indent="0" lvl="0">
              <a:lnSpc>
                <a:spcPts val="4083"/>
              </a:lnSpc>
            </a:pPr>
            <a:r>
              <a:rPr lang="en-US" sz="4083">
                <a:solidFill>
                  <a:srgbClr val="68BDB2"/>
                </a:solidFill>
                <a:latin typeface="Didact Gothic"/>
              </a:rPr>
              <a:t>Context Diagrams are high-level visual representations that show the interactions between a system being developed and its external entities, such as users, other systems, or processes. </a:t>
            </a:r>
          </a:p>
        </p:txBody>
      </p:sp>
      <p:sp>
        <p:nvSpPr>
          <p:cNvPr name="AutoShape 7" id="7"/>
          <p:cNvSpPr/>
          <p:nvPr/>
        </p:nvSpPr>
        <p:spPr>
          <a:xfrm rot="0">
            <a:off x="1028700" y="9248775"/>
            <a:ext cx="7169689" cy="0"/>
          </a:xfrm>
          <a:prstGeom prst="line">
            <a:avLst/>
          </a:prstGeom>
          <a:ln cap="flat" w="9525">
            <a:solidFill>
              <a:srgbClr val="68BDB2"/>
            </a:solidFill>
            <a:prstDash val="solid"/>
            <a:headEnd type="none" len="sm" w="sm"/>
            <a:tailEnd type="none" len="sm" w="sm"/>
          </a:ln>
        </p:spPr>
      </p:sp>
      <p:sp>
        <p:nvSpPr>
          <p:cNvPr name="Freeform 8" id="8"/>
          <p:cNvSpPr/>
          <p:nvPr/>
        </p:nvSpPr>
        <p:spPr>
          <a:xfrm flipH="false" flipV="false" rot="0">
            <a:off x="7657708" y="8701771"/>
            <a:ext cx="540681" cy="286561"/>
          </a:xfrm>
          <a:custGeom>
            <a:avLst/>
            <a:gdLst/>
            <a:ahLst/>
            <a:cxnLst/>
            <a:rect r="r" b="b" t="t" l="l"/>
            <a:pathLst>
              <a:path h="286561" w="540681">
                <a:moveTo>
                  <a:pt x="0" y="0"/>
                </a:moveTo>
                <a:lnTo>
                  <a:pt x="540681" y="0"/>
                </a:lnTo>
                <a:lnTo>
                  <a:pt x="540681" y="286561"/>
                </a:lnTo>
                <a:lnTo>
                  <a:pt x="0" y="286561"/>
                </a:lnTo>
                <a:lnTo>
                  <a:pt x="0" y="0"/>
                </a:lnTo>
                <a:close/>
              </a:path>
            </a:pathLst>
          </a:custGeom>
          <a:blipFill>
            <a:blip r:embed="rId5">
              <a:alphaModFix amt="30000"/>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715991"/>
            <a:ext cx="15769210" cy="7169150"/>
          </a:xfrm>
          <a:custGeom>
            <a:avLst/>
            <a:gdLst/>
            <a:ahLst/>
            <a:cxnLst/>
            <a:rect r="r" b="b" t="t" l="l"/>
            <a:pathLst>
              <a:path h="7169150" w="15769210">
                <a:moveTo>
                  <a:pt x="0" y="0"/>
                </a:moveTo>
                <a:lnTo>
                  <a:pt x="15769210" y="0"/>
                </a:lnTo>
                <a:lnTo>
                  <a:pt x="15769210" y="7169150"/>
                </a:lnTo>
                <a:lnTo>
                  <a:pt x="0" y="7169150"/>
                </a:lnTo>
                <a:lnTo>
                  <a:pt x="0" y="0"/>
                </a:lnTo>
                <a:close/>
              </a:path>
            </a:pathLst>
          </a:custGeom>
          <a:blipFill>
            <a:blip r:embed="rId2"/>
            <a:stretch>
              <a:fillRect l="0" t="0" r="0" b="0"/>
            </a:stretch>
          </a:blipFill>
        </p:spPr>
      </p:sp>
      <p:sp>
        <p:nvSpPr>
          <p:cNvPr name="TextBox 3" id="3"/>
          <p:cNvSpPr txBox="true"/>
          <p:nvPr/>
        </p:nvSpPr>
        <p:spPr>
          <a:xfrm rot="0">
            <a:off x="1486816" y="8926512"/>
            <a:ext cx="15314368" cy="711201"/>
          </a:xfrm>
          <a:prstGeom prst="rect">
            <a:avLst/>
          </a:prstGeom>
        </p:spPr>
        <p:txBody>
          <a:bodyPr anchor="t" rtlCol="false" tIns="0" lIns="0" bIns="0" rIns="0">
            <a:spAutoFit/>
          </a:bodyPr>
          <a:lstStyle/>
          <a:p>
            <a:pPr algn="l">
              <a:lnSpc>
                <a:spcPts val="5500"/>
              </a:lnSpc>
            </a:pPr>
            <a:r>
              <a:rPr lang="en-US" sz="5000">
                <a:solidFill>
                  <a:srgbClr val="2B2B2B"/>
                </a:solidFill>
                <a:latin typeface="Didact Gothic"/>
              </a:rPr>
              <a:t>figure depicting how Steps to create a Context Diagram </a:t>
            </a:r>
          </a:p>
        </p:txBody>
      </p:sp>
    </p:spTree>
  </p:cSld>
  <p:clrMapOvr>
    <a:masterClrMapping/>
  </p:clrMapOvr>
</p:sld>
</file>

<file path=ppt/slides/slide6.xml><?xml version="1.0" encoding="utf-8"?>
<p:sld xmlns:p="http://schemas.openxmlformats.org/presentationml/2006/main" xmlns:a="http://schemas.openxmlformats.org/drawingml/2006/main">
  <p:cSld>
    <p:bg>
      <p:bgPr>
        <a:solidFill>
          <a:srgbClr val="F4F4F4"/>
        </a:solidFill>
      </p:bgPr>
    </p:bg>
    <p:spTree>
      <p:nvGrpSpPr>
        <p:cNvPr id="1" name=""/>
        <p:cNvGrpSpPr/>
        <p:nvPr/>
      </p:nvGrpSpPr>
      <p:grpSpPr>
        <a:xfrm>
          <a:off x="0" y="0"/>
          <a:ext cx="0" cy="0"/>
          <a:chOff x="0" y="0"/>
          <a:chExt cx="0" cy="0"/>
        </a:xfrm>
      </p:grpSpPr>
      <p:sp>
        <p:nvSpPr>
          <p:cNvPr name="TextBox 2" id="2"/>
          <p:cNvSpPr txBox="true"/>
          <p:nvPr/>
        </p:nvSpPr>
        <p:spPr>
          <a:xfrm rot="0">
            <a:off x="709708" y="574678"/>
            <a:ext cx="5143589" cy="984250"/>
          </a:xfrm>
          <a:prstGeom prst="rect">
            <a:avLst/>
          </a:prstGeom>
        </p:spPr>
        <p:txBody>
          <a:bodyPr anchor="t" rtlCol="false" tIns="0" lIns="0" bIns="0" rIns="0">
            <a:spAutoFit/>
          </a:bodyPr>
          <a:lstStyle/>
          <a:p>
            <a:pPr algn="l" marL="1511299" indent="-755650" lvl="1">
              <a:lnSpc>
                <a:spcPts val="7699"/>
              </a:lnSpc>
              <a:buFont typeface="Arial"/>
              <a:buChar char="•"/>
            </a:pPr>
            <a:r>
              <a:rPr lang="en-US" sz="6999">
                <a:solidFill>
                  <a:srgbClr val="2B2B2B"/>
                </a:solidFill>
                <a:latin typeface="Didact Gothic"/>
              </a:rPr>
              <a:t>PROJECT</a:t>
            </a:r>
          </a:p>
        </p:txBody>
      </p:sp>
      <p:sp>
        <p:nvSpPr>
          <p:cNvPr name="TextBox 3" id="3"/>
          <p:cNvSpPr txBox="true"/>
          <p:nvPr/>
        </p:nvSpPr>
        <p:spPr>
          <a:xfrm rot="0">
            <a:off x="390716" y="3622480"/>
            <a:ext cx="5781573" cy="2975366"/>
          </a:xfrm>
          <a:prstGeom prst="rect">
            <a:avLst/>
          </a:prstGeom>
        </p:spPr>
        <p:txBody>
          <a:bodyPr anchor="t" rtlCol="false" tIns="0" lIns="0" bIns="0" rIns="0">
            <a:spAutoFit/>
          </a:bodyPr>
          <a:lstStyle/>
          <a:p>
            <a:pPr algn="l">
              <a:lnSpc>
                <a:spcPts val="4740"/>
              </a:lnSpc>
            </a:pPr>
            <a:r>
              <a:rPr lang="en-US" sz="3385">
                <a:solidFill>
                  <a:srgbClr val="2B2B2B"/>
                </a:solidFill>
                <a:latin typeface="Didact Gothic"/>
              </a:rPr>
              <a:t>Let’s understand Context Diagram for the archival and retrieval of missing object using an image matching algorithm</a:t>
            </a:r>
          </a:p>
        </p:txBody>
      </p:sp>
      <p:grpSp>
        <p:nvGrpSpPr>
          <p:cNvPr name="Group 4" id="4"/>
          <p:cNvGrpSpPr/>
          <p:nvPr/>
        </p:nvGrpSpPr>
        <p:grpSpPr>
          <a:xfrm rot="0">
            <a:off x="6181814" y="3689155"/>
            <a:ext cx="4184854" cy="600075"/>
            <a:chOff x="0" y="0"/>
            <a:chExt cx="5579805" cy="800100"/>
          </a:xfrm>
        </p:grpSpPr>
        <p:sp>
          <p:nvSpPr>
            <p:cNvPr name="TextBox 5" id="5"/>
            <p:cNvSpPr txBox="true"/>
            <p:nvPr/>
          </p:nvSpPr>
          <p:spPr>
            <a:xfrm rot="0">
              <a:off x="1031614" y="0"/>
              <a:ext cx="4548190" cy="800100"/>
            </a:xfrm>
            <a:prstGeom prst="rect">
              <a:avLst/>
            </a:prstGeom>
          </p:spPr>
          <p:txBody>
            <a:bodyPr anchor="t" rtlCol="false" tIns="0" lIns="0" bIns="0" rIns="0">
              <a:spAutoFit/>
            </a:bodyPr>
            <a:lstStyle/>
            <a:p>
              <a:pPr algn="l" marL="0" indent="0" lvl="0">
                <a:lnSpc>
                  <a:spcPts val="4799"/>
                </a:lnSpc>
              </a:pPr>
              <a:r>
                <a:rPr lang="en-US" sz="3999">
                  <a:solidFill>
                    <a:srgbClr val="2B2B2B"/>
                  </a:solidFill>
                  <a:latin typeface="Didact Gothic"/>
                </a:rPr>
                <a:t>⦁ DATABASE</a:t>
              </a:r>
            </a:p>
          </p:txBody>
        </p:sp>
        <p:sp>
          <p:nvSpPr>
            <p:cNvPr name="AutoShape 6" id="6"/>
            <p:cNvSpPr/>
            <p:nvPr/>
          </p:nvSpPr>
          <p:spPr>
            <a:xfrm>
              <a:off x="0" y="275919"/>
              <a:ext cx="575692" cy="0"/>
            </a:xfrm>
            <a:prstGeom prst="line">
              <a:avLst/>
            </a:prstGeom>
            <a:ln cap="flat" w="12700">
              <a:solidFill>
                <a:srgbClr val="2B2B2B"/>
              </a:solidFill>
              <a:prstDash val="solid"/>
              <a:headEnd type="none" len="sm" w="sm"/>
              <a:tailEnd type="arrow" len="sm" w="med"/>
            </a:ln>
          </p:spPr>
        </p:sp>
        <p:grpSp>
          <p:nvGrpSpPr>
            <p:cNvPr name="Group 7" id="7"/>
            <p:cNvGrpSpPr/>
            <p:nvPr/>
          </p:nvGrpSpPr>
          <p:grpSpPr>
            <a:xfrm rot="0">
              <a:off x="385192" y="161619"/>
              <a:ext cx="215900" cy="215900"/>
              <a:chOff x="0" y="0"/>
              <a:chExt cx="6350000" cy="6350000"/>
            </a:xfrm>
          </p:grpSpPr>
          <p:sp>
            <p:nvSpPr>
              <p:cNvPr name="Freeform 8" id="8"/>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68BDB2"/>
              </a:solidFill>
            </p:spPr>
          </p:sp>
        </p:grpSp>
      </p:grpSp>
      <p:grpSp>
        <p:nvGrpSpPr>
          <p:cNvPr name="Group 9" id="9"/>
          <p:cNvGrpSpPr/>
          <p:nvPr/>
        </p:nvGrpSpPr>
        <p:grpSpPr>
          <a:xfrm rot="0">
            <a:off x="6181814" y="7717705"/>
            <a:ext cx="4184854" cy="600075"/>
            <a:chOff x="0" y="0"/>
            <a:chExt cx="5579805" cy="800100"/>
          </a:xfrm>
        </p:grpSpPr>
        <p:sp>
          <p:nvSpPr>
            <p:cNvPr name="TextBox 10" id="10"/>
            <p:cNvSpPr txBox="true"/>
            <p:nvPr/>
          </p:nvSpPr>
          <p:spPr>
            <a:xfrm rot="0">
              <a:off x="1031614" y="0"/>
              <a:ext cx="4548190" cy="800100"/>
            </a:xfrm>
            <a:prstGeom prst="rect">
              <a:avLst/>
            </a:prstGeom>
          </p:spPr>
          <p:txBody>
            <a:bodyPr anchor="t" rtlCol="false" tIns="0" lIns="0" bIns="0" rIns="0">
              <a:spAutoFit/>
            </a:bodyPr>
            <a:lstStyle/>
            <a:p>
              <a:pPr algn="l" marL="0" indent="0" lvl="0">
                <a:lnSpc>
                  <a:spcPts val="4799"/>
                </a:lnSpc>
              </a:pPr>
              <a:r>
                <a:rPr lang="en-US" sz="3999">
                  <a:solidFill>
                    <a:srgbClr val="2B2B2B"/>
                  </a:solidFill>
                  <a:latin typeface="Didact Gothic"/>
                </a:rPr>
                <a:t>⦁ USER’S INFO</a:t>
              </a:r>
            </a:p>
          </p:txBody>
        </p:sp>
        <p:sp>
          <p:nvSpPr>
            <p:cNvPr name="AutoShape 11" id="11"/>
            <p:cNvSpPr/>
            <p:nvPr/>
          </p:nvSpPr>
          <p:spPr>
            <a:xfrm>
              <a:off x="0" y="275919"/>
              <a:ext cx="575692" cy="0"/>
            </a:xfrm>
            <a:prstGeom prst="line">
              <a:avLst/>
            </a:prstGeom>
            <a:ln cap="flat" w="12700">
              <a:solidFill>
                <a:srgbClr val="2B2B2B"/>
              </a:solidFill>
              <a:prstDash val="solid"/>
              <a:headEnd type="none" len="sm" w="sm"/>
              <a:tailEnd type="arrow" len="sm" w="med"/>
            </a:ln>
          </p:spPr>
        </p:sp>
        <p:grpSp>
          <p:nvGrpSpPr>
            <p:cNvPr name="Group 12" id="12"/>
            <p:cNvGrpSpPr/>
            <p:nvPr/>
          </p:nvGrpSpPr>
          <p:grpSpPr>
            <a:xfrm rot="0">
              <a:off x="385192" y="161619"/>
              <a:ext cx="215900" cy="215900"/>
              <a:chOff x="0" y="0"/>
              <a:chExt cx="6350000" cy="6350000"/>
            </a:xfrm>
          </p:grpSpPr>
          <p:sp>
            <p:nvSpPr>
              <p:cNvPr name="Freeform 13" id="13"/>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80DB89"/>
              </a:solidFill>
            </p:spPr>
          </p:sp>
        </p:grpSp>
      </p:grpSp>
      <p:sp>
        <p:nvSpPr>
          <p:cNvPr name="AutoShape 14" id="14"/>
          <p:cNvSpPr/>
          <p:nvPr/>
        </p:nvSpPr>
        <p:spPr>
          <a:xfrm flipH="true" flipV="true">
            <a:off x="6177052" y="1558928"/>
            <a:ext cx="4763" cy="8229600"/>
          </a:xfrm>
          <a:prstGeom prst="line">
            <a:avLst/>
          </a:prstGeom>
          <a:ln cap="flat" w="9525">
            <a:solidFill>
              <a:srgbClr val="68BDB2"/>
            </a:solidFill>
            <a:prstDash val="solid"/>
            <a:headEnd type="none" len="sm" w="sm"/>
            <a:tailEnd type="none" len="sm" w="sm"/>
          </a:ln>
        </p:spPr>
      </p:sp>
      <p:grpSp>
        <p:nvGrpSpPr>
          <p:cNvPr name="Group 15" id="15"/>
          <p:cNvGrpSpPr/>
          <p:nvPr/>
        </p:nvGrpSpPr>
        <p:grpSpPr>
          <a:xfrm rot="0">
            <a:off x="11902063" y="3427217"/>
            <a:ext cx="5614176" cy="600075"/>
            <a:chOff x="0" y="0"/>
            <a:chExt cx="7485568" cy="800100"/>
          </a:xfrm>
        </p:grpSpPr>
        <p:sp>
          <p:nvSpPr>
            <p:cNvPr name="TextBox 16" id="16"/>
            <p:cNvSpPr txBox="true"/>
            <p:nvPr/>
          </p:nvSpPr>
          <p:spPr>
            <a:xfrm rot="0">
              <a:off x="1383959" y="0"/>
              <a:ext cx="6101609" cy="800100"/>
            </a:xfrm>
            <a:prstGeom prst="rect">
              <a:avLst/>
            </a:prstGeom>
          </p:spPr>
          <p:txBody>
            <a:bodyPr anchor="t" rtlCol="false" tIns="0" lIns="0" bIns="0" rIns="0">
              <a:spAutoFit/>
            </a:bodyPr>
            <a:lstStyle/>
            <a:p>
              <a:pPr algn="l" marL="0" indent="0" lvl="0">
                <a:lnSpc>
                  <a:spcPts val="4799"/>
                </a:lnSpc>
              </a:pPr>
              <a:r>
                <a:rPr lang="en-US" sz="3999">
                  <a:solidFill>
                    <a:srgbClr val="2B2B2B"/>
                  </a:solidFill>
                  <a:latin typeface="Didact Gothic"/>
                </a:rPr>
                <a:t>⦁ ADMINISTRATORS</a:t>
              </a:r>
            </a:p>
          </p:txBody>
        </p:sp>
        <p:sp>
          <p:nvSpPr>
            <p:cNvPr name="AutoShape 17" id="17"/>
            <p:cNvSpPr/>
            <p:nvPr/>
          </p:nvSpPr>
          <p:spPr>
            <a:xfrm>
              <a:off x="0" y="275919"/>
              <a:ext cx="772318" cy="0"/>
            </a:xfrm>
            <a:prstGeom prst="line">
              <a:avLst/>
            </a:prstGeom>
            <a:ln cap="flat" w="12700">
              <a:solidFill>
                <a:srgbClr val="2B2B2B"/>
              </a:solidFill>
              <a:prstDash val="solid"/>
              <a:headEnd type="none" len="sm" w="sm"/>
              <a:tailEnd type="arrow" len="sm" w="med"/>
            </a:ln>
          </p:spPr>
        </p:sp>
        <p:grpSp>
          <p:nvGrpSpPr>
            <p:cNvPr name="Group 18" id="18"/>
            <p:cNvGrpSpPr/>
            <p:nvPr/>
          </p:nvGrpSpPr>
          <p:grpSpPr>
            <a:xfrm rot="0">
              <a:off x="516753" y="161619"/>
              <a:ext cx="289640" cy="215900"/>
              <a:chOff x="0" y="0"/>
              <a:chExt cx="8518821" cy="6350000"/>
            </a:xfrm>
          </p:grpSpPr>
          <p:sp>
            <p:nvSpPr>
              <p:cNvPr name="Freeform 19" id="19"/>
              <p:cNvSpPr/>
              <p:nvPr/>
            </p:nvSpPr>
            <p:spPr>
              <a:xfrm flipH="false" flipV="false" rot="0">
                <a:off x="0" y="0"/>
                <a:ext cx="8518821" cy="6350000"/>
              </a:xfrm>
              <a:custGeom>
                <a:avLst/>
                <a:gdLst/>
                <a:ahLst/>
                <a:cxnLst/>
                <a:rect r="r" b="b" t="t" l="l"/>
                <a:pathLst>
                  <a:path h="6350000" w="8518821">
                    <a:moveTo>
                      <a:pt x="4259411" y="0"/>
                    </a:moveTo>
                    <a:cubicBezTo>
                      <a:pt x="1907003" y="0"/>
                      <a:pt x="0" y="1421496"/>
                      <a:pt x="0" y="3175000"/>
                    </a:cubicBezTo>
                    <a:cubicBezTo>
                      <a:pt x="0" y="4928504"/>
                      <a:pt x="1907003" y="6350000"/>
                      <a:pt x="4259411" y="6350000"/>
                    </a:cubicBezTo>
                    <a:cubicBezTo>
                      <a:pt x="6611818" y="6350000"/>
                      <a:pt x="8518821" y="4928504"/>
                      <a:pt x="8518821" y="3175000"/>
                    </a:cubicBezTo>
                    <a:cubicBezTo>
                      <a:pt x="8518821" y="1421496"/>
                      <a:pt x="6611818" y="0"/>
                      <a:pt x="4259411" y="0"/>
                    </a:cubicBezTo>
                    <a:close/>
                  </a:path>
                </a:pathLst>
              </a:custGeom>
              <a:solidFill>
                <a:srgbClr val="68BDB2"/>
              </a:solidFill>
            </p:spPr>
          </p:sp>
        </p:grpSp>
      </p:grpSp>
      <p:grpSp>
        <p:nvGrpSpPr>
          <p:cNvPr name="Group 20" id="20"/>
          <p:cNvGrpSpPr/>
          <p:nvPr/>
        </p:nvGrpSpPr>
        <p:grpSpPr>
          <a:xfrm rot="0">
            <a:off x="12213582" y="7717705"/>
            <a:ext cx="4184854" cy="600075"/>
            <a:chOff x="0" y="0"/>
            <a:chExt cx="5579805" cy="800100"/>
          </a:xfrm>
        </p:grpSpPr>
        <p:sp>
          <p:nvSpPr>
            <p:cNvPr name="TextBox 21" id="21"/>
            <p:cNvSpPr txBox="true"/>
            <p:nvPr/>
          </p:nvSpPr>
          <p:spPr>
            <a:xfrm rot="0">
              <a:off x="1031614" y="0"/>
              <a:ext cx="4548190" cy="800100"/>
            </a:xfrm>
            <a:prstGeom prst="rect">
              <a:avLst/>
            </a:prstGeom>
          </p:spPr>
          <p:txBody>
            <a:bodyPr anchor="t" rtlCol="false" tIns="0" lIns="0" bIns="0" rIns="0">
              <a:spAutoFit/>
            </a:bodyPr>
            <a:lstStyle/>
            <a:p>
              <a:pPr algn="l" marL="0" indent="0" lvl="0">
                <a:lnSpc>
                  <a:spcPts val="4799"/>
                </a:lnSpc>
              </a:pPr>
              <a:r>
                <a:rPr lang="en-US" sz="3999">
                  <a:solidFill>
                    <a:srgbClr val="2B2B2B"/>
                  </a:solidFill>
                  <a:latin typeface="Didact Gothic"/>
                </a:rPr>
                <a:t>⦁ SYSTEM</a:t>
              </a:r>
            </a:p>
          </p:txBody>
        </p:sp>
        <p:sp>
          <p:nvSpPr>
            <p:cNvPr name="AutoShape 22" id="22"/>
            <p:cNvSpPr/>
            <p:nvPr/>
          </p:nvSpPr>
          <p:spPr>
            <a:xfrm>
              <a:off x="0" y="275919"/>
              <a:ext cx="575692" cy="0"/>
            </a:xfrm>
            <a:prstGeom prst="line">
              <a:avLst/>
            </a:prstGeom>
            <a:ln cap="flat" w="12700">
              <a:solidFill>
                <a:srgbClr val="2B2B2B"/>
              </a:solidFill>
              <a:prstDash val="solid"/>
              <a:headEnd type="none" len="sm" w="sm"/>
              <a:tailEnd type="arrow" len="sm" w="med"/>
            </a:ln>
          </p:spPr>
        </p:sp>
        <p:grpSp>
          <p:nvGrpSpPr>
            <p:cNvPr name="Group 23" id="23"/>
            <p:cNvGrpSpPr/>
            <p:nvPr/>
          </p:nvGrpSpPr>
          <p:grpSpPr>
            <a:xfrm rot="0">
              <a:off x="385192" y="161619"/>
              <a:ext cx="215900" cy="215900"/>
              <a:chOff x="0" y="0"/>
              <a:chExt cx="6350000" cy="6350000"/>
            </a:xfrm>
          </p:grpSpPr>
          <p:sp>
            <p:nvSpPr>
              <p:cNvPr name="Freeform 24" id="24"/>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80DB89"/>
              </a:solidFill>
            </p:spPr>
          </p:sp>
        </p:grpSp>
      </p:grpSp>
      <p:sp>
        <p:nvSpPr>
          <p:cNvPr name="TextBox 25" id="25"/>
          <p:cNvSpPr txBox="true"/>
          <p:nvPr/>
        </p:nvSpPr>
        <p:spPr>
          <a:xfrm rot="0">
            <a:off x="7288050" y="4476258"/>
            <a:ext cx="5781573" cy="1780899"/>
          </a:xfrm>
          <a:prstGeom prst="rect">
            <a:avLst/>
          </a:prstGeom>
        </p:spPr>
        <p:txBody>
          <a:bodyPr anchor="t" rtlCol="false" tIns="0" lIns="0" bIns="0" rIns="0">
            <a:spAutoFit/>
          </a:bodyPr>
          <a:lstStyle/>
          <a:p>
            <a:pPr algn="l">
              <a:lnSpc>
                <a:spcPts val="4740"/>
              </a:lnSpc>
            </a:pPr>
            <a:r>
              <a:rPr lang="en-US" sz="3385">
                <a:solidFill>
                  <a:srgbClr val="2B2B2B"/>
                </a:solidFill>
                <a:latin typeface="Didact Gothic"/>
              </a:rPr>
              <a:t>⦁ User names, ID and contact,</a:t>
            </a:r>
          </a:p>
          <a:p>
            <a:pPr algn="l">
              <a:lnSpc>
                <a:spcPts val="4740"/>
              </a:lnSpc>
            </a:pPr>
            <a:r>
              <a:rPr lang="en-US" sz="3385">
                <a:solidFill>
                  <a:srgbClr val="2B2B2B"/>
                </a:solidFill>
                <a:latin typeface="Didact Gothic"/>
              </a:rPr>
              <a:t>⦁ Objects id and location etc.</a:t>
            </a:r>
          </a:p>
          <a:p>
            <a:pPr algn="l">
              <a:lnSpc>
                <a:spcPts val="4740"/>
              </a:lnSpc>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Freeform 2" id="2"/>
          <p:cNvSpPr/>
          <p:nvPr/>
        </p:nvSpPr>
        <p:spPr>
          <a:xfrm flipH="false" flipV="false" rot="0">
            <a:off x="16718619" y="8989695"/>
            <a:ext cx="540681" cy="286561"/>
          </a:xfrm>
          <a:custGeom>
            <a:avLst/>
            <a:gdLst/>
            <a:ahLst/>
            <a:cxnLst/>
            <a:rect r="r" b="b" t="t" l="l"/>
            <a:pathLst>
              <a:path h="286561" w="540681">
                <a:moveTo>
                  <a:pt x="0" y="0"/>
                </a:moveTo>
                <a:lnTo>
                  <a:pt x="540681" y="0"/>
                </a:lnTo>
                <a:lnTo>
                  <a:pt x="540681" y="286561"/>
                </a:lnTo>
                <a:lnTo>
                  <a:pt x="0" y="28656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05530" y="808804"/>
            <a:ext cx="16253770" cy="7856123"/>
          </a:xfrm>
          <a:custGeom>
            <a:avLst/>
            <a:gdLst/>
            <a:ahLst/>
            <a:cxnLst/>
            <a:rect r="r" b="b" t="t" l="l"/>
            <a:pathLst>
              <a:path h="7856123" w="16253770">
                <a:moveTo>
                  <a:pt x="0" y="0"/>
                </a:moveTo>
                <a:lnTo>
                  <a:pt x="16253770" y="0"/>
                </a:lnTo>
                <a:lnTo>
                  <a:pt x="16253770" y="7856123"/>
                </a:lnTo>
                <a:lnTo>
                  <a:pt x="0" y="7856123"/>
                </a:lnTo>
                <a:lnTo>
                  <a:pt x="0" y="0"/>
                </a:lnTo>
                <a:close/>
              </a:path>
            </a:pathLst>
          </a:custGeom>
          <a:blipFill>
            <a:blip r:embed="rId4"/>
            <a:stretch>
              <a:fillRect l="-1546" t="0" r="-1546" b="0"/>
            </a:stretch>
          </a:blipFill>
        </p:spPr>
      </p:sp>
      <p:sp>
        <p:nvSpPr>
          <p:cNvPr name="TextBox 4" id="4"/>
          <p:cNvSpPr txBox="true"/>
          <p:nvPr/>
        </p:nvSpPr>
        <p:spPr>
          <a:xfrm rot="0">
            <a:off x="1486816" y="9180871"/>
            <a:ext cx="15314368" cy="711201"/>
          </a:xfrm>
          <a:prstGeom prst="rect">
            <a:avLst/>
          </a:prstGeom>
        </p:spPr>
        <p:txBody>
          <a:bodyPr anchor="t" rtlCol="false" tIns="0" lIns="0" bIns="0" rIns="0">
            <a:spAutoFit/>
          </a:bodyPr>
          <a:lstStyle/>
          <a:p>
            <a:pPr algn="l">
              <a:lnSpc>
                <a:spcPts val="5500"/>
              </a:lnSpc>
            </a:pPr>
            <a:r>
              <a:rPr lang="en-US" sz="5000">
                <a:solidFill>
                  <a:srgbClr val="2B2B2B"/>
                </a:solidFill>
                <a:latin typeface="Didact Gothic"/>
              </a:rPr>
              <a:t>Figure representing the Context Diagram of our system</a:t>
            </a:r>
          </a:p>
        </p:txBody>
      </p:sp>
    </p:spTree>
  </p:cSld>
  <p:clrMapOvr>
    <a:masterClrMapping/>
  </p:clrMapOvr>
</p:sld>
</file>

<file path=ppt/slides/slide8.xml><?xml version="1.0" encoding="utf-8"?>
<p:sld xmlns:p="http://schemas.openxmlformats.org/presentationml/2006/main" xmlns:a="http://schemas.openxmlformats.org/drawingml/2006/main">
  <p:cSld>
    <p:bg>
      <p:bgPr>
        <a:solidFill>
          <a:srgbClr val="F4F4F4"/>
        </a:solidFill>
      </p:bgPr>
    </p:bg>
    <p:spTree>
      <p:nvGrpSpPr>
        <p:cNvPr id="1" name=""/>
        <p:cNvGrpSpPr/>
        <p:nvPr/>
      </p:nvGrpSpPr>
      <p:grpSpPr>
        <a:xfrm>
          <a:off x="0" y="0"/>
          <a:ext cx="0" cy="0"/>
          <a:chOff x="0" y="0"/>
          <a:chExt cx="0" cy="0"/>
        </a:xfrm>
      </p:grpSpPr>
      <p:sp>
        <p:nvSpPr>
          <p:cNvPr name="TextBox 2" id="2"/>
          <p:cNvSpPr txBox="true"/>
          <p:nvPr/>
        </p:nvSpPr>
        <p:spPr>
          <a:xfrm rot="0">
            <a:off x="561948" y="1934022"/>
            <a:ext cx="5143589" cy="984250"/>
          </a:xfrm>
          <a:prstGeom prst="rect">
            <a:avLst/>
          </a:prstGeom>
        </p:spPr>
        <p:txBody>
          <a:bodyPr anchor="t" rtlCol="false" tIns="0" lIns="0" bIns="0" rIns="0">
            <a:spAutoFit/>
          </a:bodyPr>
          <a:lstStyle/>
          <a:p>
            <a:pPr algn="l">
              <a:lnSpc>
                <a:spcPts val="7699"/>
              </a:lnSpc>
            </a:pPr>
            <a:r>
              <a:rPr lang="en-US" sz="6999">
                <a:solidFill>
                  <a:srgbClr val="2B2B2B"/>
                </a:solidFill>
                <a:latin typeface="Didact Gothic"/>
              </a:rPr>
              <a:t>Advantages</a:t>
            </a:r>
          </a:p>
        </p:txBody>
      </p:sp>
      <p:sp>
        <p:nvSpPr>
          <p:cNvPr name="TextBox 3" id="3"/>
          <p:cNvSpPr txBox="true"/>
          <p:nvPr/>
        </p:nvSpPr>
        <p:spPr>
          <a:xfrm rot="0">
            <a:off x="273532" y="4891087"/>
            <a:ext cx="5720420" cy="994152"/>
          </a:xfrm>
          <a:prstGeom prst="rect">
            <a:avLst/>
          </a:prstGeom>
        </p:spPr>
        <p:txBody>
          <a:bodyPr anchor="t" rtlCol="false" tIns="0" lIns="0" bIns="0" rIns="0">
            <a:spAutoFit/>
          </a:bodyPr>
          <a:lstStyle/>
          <a:p>
            <a:pPr algn="l">
              <a:lnSpc>
                <a:spcPts val="3994"/>
              </a:lnSpc>
            </a:pPr>
            <a:r>
              <a:rPr lang="en-US" sz="2853">
                <a:solidFill>
                  <a:srgbClr val="2B2B2B"/>
                </a:solidFill>
                <a:latin typeface="Didact Gothic"/>
              </a:rPr>
              <a:t>Below are the benefits of using Context Diagram:</a:t>
            </a:r>
          </a:p>
        </p:txBody>
      </p:sp>
      <p:grpSp>
        <p:nvGrpSpPr>
          <p:cNvPr name="Group 4" id="4"/>
          <p:cNvGrpSpPr/>
          <p:nvPr/>
        </p:nvGrpSpPr>
        <p:grpSpPr>
          <a:xfrm rot="0">
            <a:off x="7051573" y="3602590"/>
            <a:ext cx="4184854" cy="523875"/>
            <a:chOff x="0" y="0"/>
            <a:chExt cx="5579805" cy="698500"/>
          </a:xfrm>
        </p:grpSpPr>
        <p:sp>
          <p:nvSpPr>
            <p:cNvPr name="TextBox 5" id="5"/>
            <p:cNvSpPr txBox="true"/>
            <p:nvPr/>
          </p:nvSpPr>
          <p:spPr>
            <a:xfrm rot="0">
              <a:off x="1031614" y="9525"/>
              <a:ext cx="4548190" cy="688975"/>
            </a:xfrm>
            <a:prstGeom prst="rect">
              <a:avLst/>
            </a:prstGeom>
          </p:spPr>
          <p:txBody>
            <a:bodyPr anchor="t" rtlCol="false" tIns="0" lIns="0" bIns="0" rIns="0">
              <a:spAutoFit/>
            </a:bodyPr>
            <a:lstStyle/>
            <a:p>
              <a:pPr algn="l" marL="0" indent="0" lvl="0">
                <a:lnSpc>
                  <a:spcPts val="4199"/>
                </a:lnSpc>
              </a:pPr>
              <a:r>
                <a:rPr lang="en-US" sz="3499">
                  <a:solidFill>
                    <a:srgbClr val="2B2B2B"/>
                  </a:solidFill>
                  <a:latin typeface="Didact Gothic"/>
                </a:rPr>
                <a:t>⦁ CLARITY</a:t>
              </a:r>
            </a:p>
          </p:txBody>
        </p:sp>
        <p:sp>
          <p:nvSpPr>
            <p:cNvPr name="AutoShape 6" id="6"/>
            <p:cNvSpPr/>
            <p:nvPr/>
          </p:nvSpPr>
          <p:spPr>
            <a:xfrm>
              <a:off x="0" y="275919"/>
              <a:ext cx="575692" cy="0"/>
            </a:xfrm>
            <a:prstGeom prst="line">
              <a:avLst/>
            </a:prstGeom>
            <a:ln cap="flat" w="12700">
              <a:solidFill>
                <a:srgbClr val="2B2B2B"/>
              </a:solidFill>
              <a:prstDash val="solid"/>
              <a:headEnd type="none" len="sm" w="sm"/>
              <a:tailEnd type="arrow" len="sm" w="med"/>
            </a:ln>
          </p:spPr>
        </p:sp>
        <p:grpSp>
          <p:nvGrpSpPr>
            <p:cNvPr name="Group 7" id="7"/>
            <p:cNvGrpSpPr/>
            <p:nvPr/>
          </p:nvGrpSpPr>
          <p:grpSpPr>
            <a:xfrm rot="0">
              <a:off x="385192" y="161619"/>
              <a:ext cx="215900" cy="215900"/>
              <a:chOff x="0" y="0"/>
              <a:chExt cx="6350000" cy="6350000"/>
            </a:xfrm>
          </p:grpSpPr>
          <p:sp>
            <p:nvSpPr>
              <p:cNvPr name="Freeform 8" id="8"/>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68BDB2"/>
              </a:solidFill>
            </p:spPr>
          </p:sp>
        </p:grpSp>
      </p:grpSp>
      <p:grpSp>
        <p:nvGrpSpPr>
          <p:cNvPr name="Group 9" id="9"/>
          <p:cNvGrpSpPr/>
          <p:nvPr/>
        </p:nvGrpSpPr>
        <p:grpSpPr>
          <a:xfrm rot="0">
            <a:off x="7051573" y="5885240"/>
            <a:ext cx="4184854" cy="1047750"/>
            <a:chOff x="0" y="0"/>
            <a:chExt cx="5579805" cy="1397000"/>
          </a:xfrm>
        </p:grpSpPr>
        <p:sp>
          <p:nvSpPr>
            <p:cNvPr name="TextBox 10" id="10"/>
            <p:cNvSpPr txBox="true"/>
            <p:nvPr/>
          </p:nvSpPr>
          <p:spPr>
            <a:xfrm rot="0">
              <a:off x="1031614" y="9525"/>
              <a:ext cx="4548190" cy="1387475"/>
            </a:xfrm>
            <a:prstGeom prst="rect">
              <a:avLst/>
            </a:prstGeom>
          </p:spPr>
          <p:txBody>
            <a:bodyPr anchor="t" rtlCol="false" tIns="0" lIns="0" bIns="0" rIns="0">
              <a:spAutoFit/>
            </a:bodyPr>
            <a:lstStyle/>
            <a:p>
              <a:pPr algn="l" marL="0" indent="0" lvl="0">
                <a:lnSpc>
                  <a:spcPts val="4199"/>
                </a:lnSpc>
              </a:pPr>
              <a:r>
                <a:rPr lang="en-US" sz="3499">
                  <a:solidFill>
                    <a:srgbClr val="2B2B2B"/>
                  </a:solidFill>
                  <a:latin typeface="Didact Gothic"/>
                </a:rPr>
                <a:t>⦁ RISK IDENTIFICATION</a:t>
              </a:r>
            </a:p>
          </p:txBody>
        </p:sp>
        <p:sp>
          <p:nvSpPr>
            <p:cNvPr name="AutoShape 11" id="11"/>
            <p:cNvSpPr/>
            <p:nvPr/>
          </p:nvSpPr>
          <p:spPr>
            <a:xfrm>
              <a:off x="0" y="275919"/>
              <a:ext cx="575692" cy="0"/>
            </a:xfrm>
            <a:prstGeom prst="line">
              <a:avLst/>
            </a:prstGeom>
            <a:ln cap="flat" w="12700">
              <a:solidFill>
                <a:srgbClr val="2B2B2B"/>
              </a:solidFill>
              <a:prstDash val="solid"/>
              <a:headEnd type="none" len="sm" w="sm"/>
              <a:tailEnd type="arrow" len="sm" w="med"/>
            </a:ln>
          </p:spPr>
        </p:sp>
        <p:grpSp>
          <p:nvGrpSpPr>
            <p:cNvPr name="Group 12" id="12"/>
            <p:cNvGrpSpPr/>
            <p:nvPr/>
          </p:nvGrpSpPr>
          <p:grpSpPr>
            <a:xfrm rot="0">
              <a:off x="385192" y="161619"/>
              <a:ext cx="215900" cy="215900"/>
              <a:chOff x="0" y="0"/>
              <a:chExt cx="6350000" cy="6350000"/>
            </a:xfrm>
          </p:grpSpPr>
          <p:sp>
            <p:nvSpPr>
              <p:cNvPr name="Freeform 13" id="13"/>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80DB89"/>
              </a:solidFill>
            </p:spPr>
          </p:sp>
        </p:grpSp>
      </p:grpSp>
      <p:grpSp>
        <p:nvGrpSpPr>
          <p:cNvPr name="Group 14" id="14"/>
          <p:cNvGrpSpPr/>
          <p:nvPr/>
        </p:nvGrpSpPr>
        <p:grpSpPr>
          <a:xfrm rot="0">
            <a:off x="7051573" y="8210547"/>
            <a:ext cx="4184854" cy="1047750"/>
            <a:chOff x="0" y="0"/>
            <a:chExt cx="5579805" cy="1397000"/>
          </a:xfrm>
        </p:grpSpPr>
        <p:sp>
          <p:nvSpPr>
            <p:cNvPr name="TextBox 15" id="15"/>
            <p:cNvSpPr txBox="true"/>
            <p:nvPr/>
          </p:nvSpPr>
          <p:spPr>
            <a:xfrm rot="0">
              <a:off x="1031614" y="9525"/>
              <a:ext cx="4548190" cy="1387475"/>
            </a:xfrm>
            <a:prstGeom prst="rect">
              <a:avLst/>
            </a:prstGeom>
          </p:spPr>
          <p:txBody>
            <a:bodyPr anchor="t" rtlCol="false" tIns="0" lIns="0" bIns="0" rIns="0">
              <a:spAutoFit/>
            </a:bodyPr>
            <a:lstStyle/>
            <a:p>
              <a:pPr algn="l" marL="0" indent="0" lvl="0">
                <a:lnSpc>
                  <a:spcPts val="4199"/>
                </a:lnSpc>
              </a:pPr>
              <a:r>
                <a:rPr lang="en-US" sz="3499">
                  <a:solidFill>
                    <a:srgbClr val="2B2B2B"/>
                  </a:solidFill>
                  <a:latin typeface="Didact Gothic"/>
                </a:rPr>
                <a:t>⦁ DEPENDENCY MANAGEMENT</a:t>
              </a:r>
            </a:p>
          </p:txBody>
        </p:sp>
        <p:sp>
          <p:nvSpPr>
            <p:cNvPr name="AutoShape 16" id="16"/>
            <p:cNvSpPr/>
            <p:nvPr/>
          </p:nvSpPr>
          <p:spPr>
            <a:xfrm>
              <a:off x="0" y="275919"/>
              <a:ext cx="575692" cy="0"/>
            </a:xfrm>
            <a:prstGeom prst="line">
              <a:avLst/>
            </a:prstGeom>
            <a:ln cap="flat" w="12700">
              <a:solidFill>
                <a:srgbClr val="2B2B2B"/>
              </a:solidFill>
              <a:prstDash val="solid"/>
              <a:headEnd type="none" len="sm" w="sm"/>
              <a:tailEnd type="arrow" len="sm" w="med"/>
            </a:ln>
          </p:spPr>
        </p:sp>
        <p:grpSp>
          <p:nvGrpSpPr>
            <p:cNvPr name="Group 17" id="17"/>
            <p:cNvGrpSpPr/>
            <p:nvPr/>
          </p:nvGrpSpPr>
          <p:grpSpPr>
            <a:xfrm rot="0">
              <a:off x="385192" y="161619"/>
              <a:ext cx="215900" cy="215900"/>
              <a:chOff x="0" y="0"/>
              <a:chExt cx="6350000" cy="6350000"/>
            </a:xfrm>
          </p:grpSpPr>
          <p:sp>
            <p:nvSpPr>
              <p:cNvPr name="Freeform 18" id="18"/>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68BDB2"/>
              </a:solidFill>
            </p:spPr>
          </p:sp>
        </p:grpSp>
      </p:grpSp>
      <p:sp>
        <p:nvSpPr>
          <p:cNvPr name="AutoShape 19" id="19"/>
          <p:cNvSpPr/>
          <p:nvPr/>
        </p:nvSpPr>
        <p:spPr>
          <a:xfrm rot="-5401989">
            <a:off x="2055107" y="5138735"/>
            <a:ext cx="8229601" cy="0"/>
          </a:xfrm>
          <a:prstGeom prst="line">
            <a:avLst/>
          </a:prstGeom>
          <a:ln cap="flat" w="9525">
            <a:solidFill>
              <a:srgbClr val="68BDB2"/>
            </a:solidFill>
            <a:prstDash val="solid"/>
            <a:headEnd type="none" len="sm" w="sm"/>
            <a:tailEnd type="none" len="sm" w="sm"/>
          </a:ln>
        </p:spPr>
      </p:sp>
      <p:grpSp>
        <p:nvGrpSpPr>
          <p:cNvPr name="Group 20" id="20"/>
          <p:cNvGrpSpPr/>
          <p:nvPr/>
        </p:nvGrpSpPr>
        <p:grpSpPr>
          <a:xfrm rot="0">
            <a:off x="12616725" y="3602590"/>
            <a:ext cx="5101086" cy="523875"/>
            <a:chOff x="0" y="0"/>
            <a:chExt cx="6801448" cy="698500"/>
          </a:xfrm>
        </p:grpSpPr>
        <p:sp>
          <p:nvSpPr>
            <p:cNvPr name="TextBox 21" id="21"/>
            <p:cNvSpPr txBox="true"/>
            <p:nvPr/>
          </p:nvSpPr>
          <p:spPr>
            <a:xfrm rot="0">
              <a:off x="1257476" y="9525"/>
              <a:ext cx="5543972" cy="688975"/>
            </a:xfrm>
            <a:prstGeom prst="rect">
              <a:avLst/>
            </a:prstGeom>
          </p:spPr>
          <p:txBody>
            <a:bodyPr anchor="t" rtlCol="false" tIns="0" lIns="0" bIns="0" rIns="0">
              <a:spAutoFit/>
            </a:bodyPr>
            <a:lstStyle/>
            <a:p>
              <a:pPr algn="l" marL="0" indent="0" lvl="0">
                <a:lnSpc>
                  <a:spcPts val="4199"/>
                </a:lnSpc>
              </a:pPr>
              <a:r>
                <a:rPr lang="en-US" sz="3499">
                  <a:solidFill>
                    <a:srgbClr val="2B2B2B"/>
                  </a:solidFill>
                  <a:latin typeface="Didact Gothic"/>
                </a:rPr>
                <a:t>⦁ COMMUNICATION</a:t>
              </a:r>
            </a:p>
          </p:txBody>
        </p:sp>
        <p:sp>
          <p:nvSpPr>
            <p:cNvPr name="AutoShape 22" id="22"/>
            <p:cNvSpPr/>
            <p:nvPr/>
          </p:nvSpPr>
          <p:spPr>
            <a:xfrm>
              <a:off x="0" y="275919"/>
              <a:ext cx="701734" cy="0"/>
            </a:xfrm>
            <a:prstGeom prst="line">
              <a:avLst/>
            </a:prstGeom>
            <a:ln cap="flat" w="12700">
              <a:solidFill>
                <a:srgbClr val="2B2B2B"/>
              </a:solidFill>
              <a:prstDash val="solid"/>
              <a:headEnd type="none" len="sm" w="sm"/>
              <a:tailEnd type="arrow" len="sm" w="med"/>
            </a:ln>
          </p:spPr>
        </p:sp>
        <p:grpSp>
          <p:nvGrpSpPr>
            <p:cNvPr name="Group 23" id="23"/>
            <p:cNvGrpSpPr/>
            <p:nvPr/>
          </p:nvGrpSpPr>
          <p:grpSpPr>
            <a:xfrm rot="0">
              <a:off x="469526" y="161619"/>
              <a:ext cx="263169" cy="215900"/>
              <a:chOff x="0" y="0"/>
              <a:chExt cx="7740270" cy="6350000"/>
            </a:xfrm>
          </p:grpSpPr>
          <p:sp>
            <p:nvSpPr>
              <p:cNvPr name="Freeform 24" id="24"/>
              <p:cNvSpPr/>
              <p:nvPr/>
            </p:nvSpPr>
            <p:spPr>
              <a:xfrm flipH="false" flipV="false" rot="0">
                <a:off x="0" y="0"/>
                <a:ext cx="7740270" cy="6350000"/>
              </a:xfrm>
              <a:custGeom>
                <a:avLst/>
                <a:gdLst/>
                <a:ahLst/>
                <a:cxnLst/>
                <a:rect r="r" b="b" t="t" l="l"/>
                <a:pathLst>
                  <a:path h="6350000" w="7740270">
                    <a:moveTo>
                      <a:pt x="3870135" y="0"/>
                    </a:moveTo>
                    <a:cubicBezTo>
                      <a:pt x="1732718" y="0"/>
                      <a:pt x="0" y="1421496"/>
                      <a:pt x="0" y="3175000"/>
                    </a:cubicBezTo>
                    <a:cubicBezTo>
                      <a:pt x="0" y="4928504"/>
                      <a:pt x="1732718" y="6350000"/>
                      <a:pt x="3870135" y="6350000"/>
                    </a:cubicBezTo>
                    <a:cubicBezTo>
                      <a:pt x="6007552" y="6350000"/>
                      <a:pt x="7740270" y="4928504"/>
                      <a:pt x="7740270" y="3175000"/>
                    </a:cubicBezTo>
                    <a:cubicBezTo>
                      <a:pt x="7740270" y="1421496"/>
                      <a:pt x="6007552" y="0"/>
                      <a:pt x="3870135" y="0"/>
                    </a:cubicBezTo>
                    <a:close/>
                  </a:path>
                </a:pathLst>
              </a:custGeom>
              <a:solidFill>
                <a:srgbClr val="68BDB2"/>
              </a:solidFill>
            </p:spPr>
          </p:sp>
        </p:grpSp>
      </p:grpSp>
      <p:grpSp>
        <p:nvGrpSpPr>
          <p:cNvPr name="Group 25" id="25"/>
          <p:cNvGrpSpPr/>
          <p:nvPr/>
        </p:nvGrpSpPr>
        <p:grpSpPr>
          <a:xfrm rot="0">
            <a:off x="12616725" y="5885240"/>
            <a:ext cx="4184854" cy="1047750"/>
            <a:chOff x="0" y="0"/>
            <a:chExt cx="5579805" cy="1397000"/>
          </a:xfrm>
        </p:grpSpPr>
        <p:sp>
          <p:nvSpPr>
            <p:cNvPr name="TextBox 26" id="26"/>
            <p:cNvSpPr txBox="true"/>
            <p:nvPr/>
          </p:nvSpPr>
          <p:spPr>
            <a:xfrm rot="0">
              <a:off x="1031614" y="9525"/>
              <a:ext cx="4548190" cy="1387475"/>
            </a:xfrm>
            <a:prstGeom prst="rect">
              <a:avLst/>
            </a:prstGeom>
          </p:spPr>
          <p:txBody>
            <a:bodyPr anchor="t" rtlCol="false" tIns="0" lIns="0" bIns="0" rIns="0">
              <a:spAutoFit/>
            </a:bodyPr>
            <a:lstStyle/>
            <a:p>
              <a:pPr algn="l" marL="0" indent="0" lvl="0">
                <a:lnSpc>
                  <a:spcPts val="4199"/>
                </a:lnSpc>
              </a:pPr>
              <a:r>
                <a:rPr lang="en-US" sz="3499">
                  <a:solidFill>
                    <a:srgbClr val="2B2B2B"/>
                  </a:solidFill>
                  <a:latin typeface="Didact Gothic"/>
                </a:rPr>
                <a:t>⦁ SCOPE DEFINITION</a:t>
              </a:r>
            </a:p>
          </p:txBody>
        </p:sp>
        <p:sp>
          <p:nvSpPr>
            <p:cNvPr name="AutoShape 27" id="27"/>
            <p:cNvSpPr/>
            <p:nvPr/>
          </p:nvSpPr>
          <p:spPr>
            <a:xfrm>
              <a:off x="0" y="275919"/>
              <a:ext cx="575692" cy="0"/>
            </a:xfrm>
            <a:prstGeom prst="line">
              <a:avLst/>
            </a:prstGeom>
            <a:ln cap="flat" w="12700">
              <a:solidFill>
                <a:srgbClr val="2B2B2B"/>
              </a:solidFill>
              <a:prstDash val="solid"/>
              <a:headEnd type="none" len="sm" w="sm"/>
              <a:tailEnd type="arrow" len="sm" w="med"/>
            </a:ln>
          </p:spPr>
        </p:sp>
        <p:grpSp>
          <p:nvGrpSpPr>
            <p:cNvPr name="Group 28" id="28"/>
            <p:cNvGrpSpPr/>
            <p:nvPr/>
          </p:nvGrpSpPr>
          <p:grpSpPr>
            <a:xfrm rot="0">
              <a:off x="385192" y="161619"/>
              <a:ext cx="215900" cy="215900"/>
              <a:chOff x="0" y="0"/>
              <a:chExt cx="6350000" cy="6350000"/>
            </a:xfrm>
          </p:grpSpPr>
          <p:sp>
            <p:nvSpPr>
              <p:cNvPr name="Freeform 29" id="29"/>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80DB89"/>
              </a:solidFill>
            </p:spPr>
          </p:sp>
        </p:grpSp>
      </p:gr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2B2B2B"/>
        </a:solidFill>
      </p:bgPr>
    </p:bg>
    <p:spTree>
      <p:nvGrpSpPr>
        <p:cNvPr id="1" name=""/>
        <p:cNvGrpSpPr/>
        <p:nvPr/>
      </p:nvGrpSpPr>
      <p:grpSpPr>
        <a:xfrm>
          <a:off x="0" y="0"/>
          <a:ext cx="0" cy="0"/>
          <a:chOff x="0" y="0"/>
          <a:chExt cx="0" cy="0"/>
        </a:xfrm>
      </p:grpSpPr>
      <p:sp>
        <p:nvSpPr>
          <p:cNvPr name="Freeform 2" id="2"/>
          <p:cNvSpPr/>
          <p:nvPr/>
        </p:nvSpPr>
        <p:spPr>
          <a:xfrm flipH="false" flipV="false" rot="0">
            <a:off x="-4322008" y="3"/>
            <a:ext cx="10287000" cy="10287000"/>
          </a:xfrm>
          <a:custGeom>
            <a:avLst/>
            <a:gdLst/>
            <a:ahLst/>
            <a:cxnLst/>
            <a:rect r="r" b="b" t="t" l="l"/>
            <a:pathLst>
              <a:path h="10287000" w="10287000">
                <a:moveTo>
                  <a:pt x="0" y="0"/>
                </a:moveTo>
                <a:lnTo>
                  <a:pt x="10287000" y="0"/>
                </a:lnTo>
                <a:lnTo>
                  <a:pt x="10287000" y="10287000"/>
                </a:lnTo>
                <a:lnTo>
                  <a:pt x="0" y="10287000"/>
                </a:lnTo>
                <a:lnTo>
                  <a:pt x="0" y="0"/>
                </a:lnTo>
                <a:close/>
              </a:path>
            </a:pathLst>
          </a:custGeom>
          <a:blipFill>
            <a:blip r:embed="rId2">
              <a:alphaModFix amt="6999"/>
              <a:extLst>
                <a:ext uri="{96DAC541-7B7A-43D3-8B79-37D633B846F1}">
                  <asvg:svgBlip xmlns:asvg="http://schemas.microsoft.com/office/drawing/2016/SVG/main" r:embed="rId3"/>
                </a:ext>
              </a:extLst>
            </a:blip>
            <a:stretch>
              <a:fillRect l="0" t="0" r="0" b="0"/>
            </a:stretch>
          </a:blipFill>
        </p:spPr>
      </p:sp>
      <p:sp>
        <p:nvSpPr>
          <p:cNvPr name="AutoShape 3" id="3"/>
          <p:cNvSpPr/>
          <p:nvPr/>
        </p:nvSpPr>
        <p:spPr>
          <a:xfrm flipH="true" flipV="true">
            <a:off x="8509341" y="1028706"/>
            <a:ext cx="4763" cy="8229600"/>
          </a:xfrm>
          <a:prstGeom prst="line">
            <a:avLst/>
          </a:prstGeom>
          <a:ln cap="flat" w="9525">
            <a:solidFill>
              <a:srgbClr val="68BDB2"/>
            </a:solidFill>
            <a:prstDash val="solid"/>
            <a:headEnd type="none" len="sm" w="sm"/>
            <a:tailEnd type="none" len="sm" w="sm"/>
          </a:ln>
        </p:spPr>
      </p:sp>
      <p:sp>
        <p:nvSpPr>
          <p:cNvPr name="Freeform 4" id="4"/>
          <p:cNvSpPr/>
          <p:nvPr/>
        </p:nvSpPr>
        <p:spPr>
          <a:xfrm flipH="false" flipV="false" rot="0">
            <a:off x="702224" y="528898"/>
            <a:ext cx="652951" cy="499805"/>
          </a:xfrm>
          <a:custGeom>
            <a:avLst/>
            <a:gdLst/>
            <a:ahLst/>
            <a:cxnLst/>
            <a:rect r="r" b="b" t="t" l="l"/>
            <a:pathLst>
              <a:path h="499805" w="652951">
                <a:moveTo>
                  <a:pt x="0" y="0"/>
                </a:moveTo>
                <a:lnTo>
                  <a:pt x="652952" y="0"/>
                </a:lnTo>
                <a:lnTo>
                  <a:pt x="652952" y="499805"/>
                </a:lnTo>
                <a:lnTo>
                  <a:pt x="0" y="49980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679072" y="2897240"/>
            <a:ext cx="8147599" cy="3266313"/>
          </a:xfrm>
          <a:prstGeom prst="rect">
            <a:avLst/>
          </a:prstGeom>
        </p:spPr>
        <p:txBody>
          <a:bodyPr anchor="t" rtlCol="false" tIns="0" lIns="0" bIns="0" rIns="0">
            <a:spAutoFit/>
          </a:bodyPr>
          <a:lstStyle/>
          <a:p>
            <a:pPr algn="l" marL="0" indent="0" lvl="0">
              <a:lnSpc>
                <a:spcPts val="4322"/>
              </a:lnSpc>
            </a:pPr>
            <a:r>
              <a:rPr lang="en-US" sz="3601">
                <a:solidFill>
                  <a:srgbClr val="68BDB2"/>
                </a:solidFill>
                <a:latin typeface="Didact Gothic"/>
              </a:rPr>
              <a:t>DETAILS FUNCTIONALITIES BASED ON THE CONTEXT. FOCUSES ON USER ACTIONS (NAVIGATION, REPORT HAZARDS, ETC.). SHOWS INTERACTIONS BETWEEN USERS AND THE APP FUNCTIONALITIES.. </a:t>
            </a:r>
          </a:p>
        </p:txBody>
      </p:sp>
      <p:sp>
        <p:nvSpPr>
          <p:cNvPr name="TextBox 6" id="6"/>
          <p:cNvSpPr txBox="true"/>
          <p:nvPr/>
        </p:nvSpPr>
        <p:spPr>
          <a:xfrm rot="0">
            <a:off x="361742" y="1345785"/>
            <a:ext cx="8782258" cy="866783"/>
          </a:xfrm>
          <a:prstGeom prst="rect">
            <a:avLst/>
          </a:prstGeom>
        </p:spPr>
        <p:txBody>
          <a:bodyPr anchor="t" rtlCol="false" tIns="0" lIns="0" bIns="0" rIns="0">
            <a:spAutoFit/>
          </a:bodyPr>
          <a:lstStyle/>
          <a:p>
            <a:pPr algn="l" marL="0" indent="0" lvl="0">
              <a:lnSpc>
                <a:spcPts val="6600"/>
              </a:lnSpc>
            </a:pPr>
            <a:r>
              <a:rPr lang="en-US" sz="6000">
                <a:solidFill>
                  <a:srgbClr val="F4F4F4"/>
                </a:solidFill>
                <a:latin typeface="Didact Gothic"/>
              </a:rPr>
              <a:t>B.   USE CASE DIAGRAMS</a:t>
            </a:r>
          </a:p>
        </p:txBody>
      </p:sp>
      <p:grpSp>
        <p:nvGrpSpPr>
          <p:cNvPr name="Group 7" id="7"/>
          <p:cNvGrpSpPr/>
          <p:nvPr/>
        </p:nvGrpSpPr>
        <p:grpSpPr>
          <a:xfrm rot="0">
            <a:off x="9144000" y="1471221"/>
            <a:ext cx="8483653" cy="7344564"/>
            <a:chOff x="0" y="0"/>
            <a:chExt cx="11311538" cy="9792752"/>
          </a:xfrm>
        </p:grpSpPr>
        <p:pic>
          <p:nvPicPr>
            <p:cNvPr name="Picture 8" id="8"/>
            <p:cNvPicPr>
              <a:picLocks noChangeAspect="true"/>
            </p:cNvPicPr>
            <p:nvPr/>
          </p:nvPicPr>
          <p:blipFill>
            <a:blip r:embed="rId6"/>
            <a:srcRect l="0" t="13516" r="0" b="28768"/>
            <a:stretch>
              <a:fillRect/>
            </a:stretch>
          </p:blipFill>
          <p:spPr>
            <a:xfrm flipH="false" flipV="false">
              <a:off x="0" y="0"/>
              <a:ext cx="11311538" cy="9792752"/>
            </a:xfrm>
            <a:prstGeom prst="rect">
              <a:avLst/>
            </a:prstGeom>
          </p:spPr>
        </p:pic>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DAGD00EukQE</dc:identifier>
  <dcterms:modified xsi:type="dcterms:W3CDTF">2011-08-01T06:04:30Z</dcterms:modified>
  <cp:revision>1</cp:revision>
  <dc:title>FACULTY OF ENGINERRING AND TECHNOLOGY</dc:title>
</cp:coreProperties>
</file>